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72" r:id="rId2"/>
    <p:sldId id="278" r:id="rId3"/>
    <p:sldId id="279" r:id="rId4"/>
    <p:sldId id="280" r:id="rId5"/>
    <p:sldId id="282" r:id="rId6"/>
    <p:sldId id="281" r:id="rId7"/>
    <p:sldId id="285" r:id="rId8"/>
    <p:sldId id="277" r:id="rId9"/>
    <p:sldId id="290" r:id="rId10"/>
    <p:sldId id="260" r:id="rId11"/>
    <p:sldId id="261" r:id="rId12"/>
    <p:sldId id="287" r:id="rId13"/>
    <p:sldId id="262" r:id="rId14"/>
    <p:sldId id="276" r:id="rId15"/>
    <p:sldId id="288" r:id="rId16"/>
    <p:sldId id="274" r:id="rId17"/>
    <p:sldId id="263" r:id="rId18"/>
    <p:sldId id="264" r:id="rId19"/>
    <p:sldId id="283" r:id="rId20"/>
    <p:sldId id="265" r:id="rId21"/>
    <p:sldId id="266" r:id="rId22"/>
    <p:sldId id="267" r:id="rId23"/>
    <p:sldId id="268" r:id="rId24"/>
    <p:sldId id="269" r:id="rId25"/>
    <p:sldId id="273" r:id="rId26"/>
    <p:sldId id="270" r:id="rId27"/>
    <p:sldId id="284" r:id="rId28"/>
    <p:sldId id="271" r:id="rId29"/>
    <p:sldId id="289"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3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C6A3E78-9A02-49B7-ADE8-2512AB767DF5}" type="datetimeFigureOut">
              <a:rPr lang="en-US" smtClean="0"/>
              <a:pPr/>
              <a:t>1/31/2013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46F5F8A-0A0E-428F-B33F-9F6AC2D7C0D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ADA40B-BFFF-4C0C-9CC2-F951DD888406}"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ADA40B-BFFF-4C0C-9CC2-F951DD888406}" type="slidenum">
              <a:rPr lang="en-US" smtClean="0"/>
              <a:pPr/>
              <a:t>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ADA40B-BFFF-4C0C-9CC2-F951DD888406}" type="slidenum">
              <a:rPr lang="en-US" smtClean="0"/>
              <a:pPr/>
              <a:t>13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ADA40B-BFFF-4C0C-9CC2-F951DD888406}" type="slidenum">
              <a:rPr lang="en-US" smtClean="0"/>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A5E046-01D9-4829-B3B9-7EF4328A1BE5}" type="slidenum">
              <a:rPr lang="en-US" smtClean="0"/>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FD0C4-9EBF-48F8-A5E3-F5F3F02248E7}" type="datetimeFigureOut">
              <a:rPr lang="en-US" smtClean="0"/>
              <a:pPr/>
              <a:t>1/31/2013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0D62C4-9E9D-4506-BFE4-B95AFC54FE5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FD0C4-9EBF-48F8-A5E3-F5F3F02248E7}" type="datetimeFigureOut">
              <a:rPr lang="en-US" smtClean="0"/>
              <a:pPr/>
              <a:t>1/31/2013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D62C4-9E9D-4506-BFE4-B95AFC54FE5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the-perfectshape.com/wp-content/uploads/2011/02/orange.jpeg"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86600"/>
          </a:xfrm>
          <a:solidFill>
            <a:schemeClr val="tx2">
              <a:lumMod val="75000"/>
            </a:schemeClr>
          </a:solidFill>
          <a:ln w="28575">
            <a:solidFill>
              <a:srgbClr val="FFC000"/>
            </a:solidFill>
          </a:ln>
        </p:spPr>
        <p:txBody>
          <a:bodyPr>
            <a:noAutofit/>
          </a:bodyPr>
          <a:lstStyle/>
          <a:p>
            <a:pPr algn="ctr">
              <a:buNone/>
            </a:pPr>
            <a:endParaRPr lang="en-US" sz="3600" b="1" u="sng" dirty="0" smtClean="0">
              <a:solidFill>
                <a:srgbClr val="FFFF00"/>
              </a:solidFill>
              <a:latin typeface="Calibri" pitchFamily="34" charset="0"/>
              <a:cs typeface="Calibri" pitchFamily="34" charset="0"/>
            </a:endParaRPr>
          </a:p>
          <a:p>
            <a:pPr algn="ctr">
              <a:buNone/>
            </a:pPr>
            <a:endParaRPr lang="en-US" sz="3600" b="1" u="sng" dirty="0" smtClean="0">
              <a:solidFill>
                <a:srgbClr val="FFFF00"/>
              </a:solidFill>
              <a:latin typeface="Calibri" pitchFamily="34" charset="0"/>
              <a:cs typeface="Calibri" pitchFamily="34" charset="0"/>
            </a:endParaRPr>
          </a:p>
          <a:p>
            <a:pPr algn="ctr">
              <a:buNone/>
            </a:pPr>
            <a:endParaRPr lang="en-US" sz="4800" b="1" u="sng" dirty="0" smtClean="0">
              <a:solidFill>
                <a:srgbClr val="FFFF00"/>
              </a:solidFill>
              <a:latin typeface="Calibri" pitchFamily="34" charset="0"/>
              <a:cs typeface="Calibri" pitchFamily="34" charset="0"/>
            </a:endParaRPr>
          </a:p>
          <a:p>
            <a:pPr algn="ctr">
              <a:buNone/>
            </a:pPr>
            <a:r>
              <a:rPr lang="en-US" sz="5400" b="1" dirty="0" smtClean="0">
                <a:solidFill>
                  <a:srgbClr val="FFFF00"/>
                </a:solidFill>
                <a:latin typeface="Calibri" pitchFamily="34" charset="0"/>
                <a:cs typeface="Calibri" pitchFamily="34" charset="0"/>
              </a:rPr>
              <a:t>Value of </a:t>
            </a:r>
          </a:p>
          <a:p>
            <a:pPr algn="ctr">
              <a:buNone/>
            </a:pPr>
            <a:r>
              <a:rPr lang="en-US" sz="5400" b="1" dirty="0" smtClean="0">
                <a:solidFill>
                  <a:srgbClr val="FFFF00"/>
                </a:solidFill>
                <a:latin typeface="Calibri" pitchFamily="34" charset="0"/>
                <a:cs typeface="Calibri" pitchFamily="34" charset="0"/>
              </a:rPr>
              <a:t>State Cooperative Contracts</a:t>
            </a:r>
          </a:p>
          <a:p>
            <a:pPr marL="514350" indent="-514350">
              <a:buNone/>
            </a:pPr>
            <a:endParaRPr lang="en-US" sz="1800" dirty="0">
              <a:solidFill>
                <a:schemeClr val="bg1"/>
              </a:solidFill>
              <a:latin typeface="Calibri" pitchFamily="34" charset="0"/>
              <a:cs typeface="Calibri" pitchFamily="34" charset="0"/>
            </a:endParaRPr>
          </a:p>
          <a:p>
            <a:pPr marL="514350" indent="-514350">
              <a:buAutoNum type="arabicPeriod" startAt="5"/>
            </a:pPr>
            <a:endParaRPr lang="en-US" sz="2000" b="1" dirty="0" smtClean="0">
              <a:solidFill>
                <a:srgbClr val="FFC000"/>
              </a:solidFill>
              <a:latin typeface="Calibri" pitchFamily="34" charset="0"/>
              <a:cs typeface="Calibri" pitchFamily="34" charset="0"/>
            </a:endParaRPr>
          </a:p>
          <a:p>
            <a:pPr marL="514350" indent="-514350" algn="just">
              <a:buNone/>
            </a:pPr>
            <a:r>
              <a:rPr lang="en-US" sz="2000" b="1" dirty="0" smtClean="0">
                <a:solidFill>
                  <a:srgbClr val="FFC000"/>
                </a:solidFill>
                <a:latin typeface="Calibri" pitchFamily="34" charset="0"/>
                <a:cs typeface="Calibri" pitchFamily="34" charset="0"/>
              </a:rPr>
              <a:t>                  </a:t>
            </a:r>
          </a:p>
          <a:p>
            <a:pPr marL="514350" indent="-514350" algn="just">
              <a:buAutoNum type="arabicPeriod" startAt="6"/>
            </a:pPr>
            <a:endParaRPr lang="en-US" sz="2400" b="1" dirty="0" smtClean="0">
              <a:solidFill>
                <a:srgbClr val="FFC000"/>
              </a:solidFill>
              <a:latin typeface="Calibri" pitchFamily="34" charset="0"/>
              <a:cs typeface="Calibri" pitchFamily="34" charset="0"/>
            </a:endParaRPr>
          </a:p>
          <a:p>
            <a:pPr marL="514350" indent="-514350" algn="just">
              <a:buNone/>
            </a:pPr>
            <a:r>
              <a:rPr lang="en-US" sz="2800" b="1" dirty="0" smtClean="0">
                <a:solidFill>
                  <a:schemeClr val="bg1"/>
                </a:solidFill>
                <a:latin typeface="Calibri" pitchFamily="34" charset="0"/>
                <a:cs typeface="Calibri" pitchFamily="34" charset="0"/>
              </a:rPr>
              <a:t>      </a:t>
            </a:r>
            <a:endParaRPr lang="en-US" sz="2800" b="1" dirty="0" smtClean="0">
              <a:solidFill>
                <a:srgbClr val="FFC000"/>
              </a:solidFill>
              <a:latin typeface="Calibri" pitchFamily="34" charset="0"/>
              <a:cs typeface="Calibri" pitchFamily="34" charset="0"/>
            </a:endParaRPr>
          </a:p>
          <a:p>
            <a:pPr>
              <a:buNone/>
            </a:pPr>
            <a:endParaRPr lang="en-US" sz="1600" b="1" dirty="0">
              <a:solidFill>
                <a:srgbClr val="FFC000"/>
              </a:solidFill>
              <a:latin typeface="Calibri" pitchFamily="34" charset="0"/>
              <a:cs typeface="Calibri" pitchFamily="34" charset="0"/>
            </a:endParaRPr>
          </a:p>
          <a:p>
            <a:pPr algn="ctr">
              <a:buNone/>
            </a:pPr>
            <a:endParaRPr lang="en-US" sz="16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sz="3600" b="1" u="sng" dirty="0" smtClean="0">
                <a:solidFill>
                  <a:srgbClr val="FFFF00"/>
                </a:solidFill>
              </a:rPr>
              <a:t>State  Contracts  =  Low  Prices</a:t>
            </a:r>
          </a:p>
          <a:p>
            <a:pPr algn="ctr">
              <a:buNone/>
            </a:pPr>
            <a:endParaRPr lang="en-US" sz="2400" dirty="0" smtClean="0">
              <a:solidFill>
                <a:srgbClr val="FFFF00"/>
              </a:solidFill>
            </a:endParaRPr>
          </a:p>
          <a:p>
            <a:pPr algn="just"/>
            <a:r>
              <a:rPr lang="en-US" sz="2800" dirty="0" smtClean="0">
                <a:solidFill>
                  <a:srgbClr val="FFC000"/>
                </a:solidFill>
              </a:rPr>
              <a:t>Utah State Contracts  =  Among Best In Nation</a:t>
            </a:r>
          </a:p>
          <a:p>
            <a:pPr algn="just"/>
            <a:endParaRPr lang="en-US" sz="2800" dirty="0" smtClean="0">
              <a:solidFill>
                <a:srgbClr val="FFC000"/>
              </a:solidFill>
            </a:endParaRPr>
          </a:p>
          <a:p>
            <a:pPr algn="just"/>
            <a:r>
              <a:rPr lang="en-US" sz="2800" dirty="0" smtClean="0">
                <a:solidFill>
                  <a:srgbClr val="FFC000"/>
                </a:solidFill>
              </a:rPr>
              <a:t>Audits document that Utah’s State contracts have pricing better than most other states and other purchasing cooperatives. </a:t>
            </a:r>
          </a:p>
          <a:p>
            <a:endParaRPr lang="en-US" sz="2800" dirty="0" smtClean="0">
              <a:solidFill>
                <a:srgbClr val="FFC000"/>
              </a:solidFill>
            </a:endParaRPr>
          </a:p>
          <a:p>
            <a:r>
              <a:rPr lang="en-US" sz="2800" dirty="0" smtClean="0">
                <a:solidFill>
                  <a:srgbClr val="FFC000"/>
                </a:solidFill>
              </a:rPr>
              <a:t>KPMG:  WSCA Office Furniture  vs  18 states and 3 cooperatives</a:t>
            </a:r>
          </a:p>
          <a:p>
            <a:pPr algn="just">
              <a:buNone/>
            </a:pPr>
            <a:r>
              <a:rPr lang="en-US" sz="2000" dirty="0" smtClean="0">
                <a:solidFill>
                  <a:schemeClr val="bg1"/>
                </a:solidFill>
              </a:rPr>
              <a:t>	</a:t>
            </a:r>
            <a:r>
              <a:rPr lang="en-US" sz="1800" dirty="0" smtClean="0">
                <a:solidFill>
                  <a:schemeClr val="bg1"/>
                </a:solidFill>
              </a:rPr>
              <a:t>1.  WSCA is a strong, competitive contract, that clearly wins against the other states and cooperatives in many categories. . . </a:t>
            </a:r>
          </a:p>
          <a:p>
            <a:pPr>
              <a:buNone/>
            </a:pPr>
            <a:endParaRPr lang="en-US" sz="1200" dirty="0" smtClean="0">
              <a:solidFill>
                <a:schemeClr val="bg1"/>
              </a:solidFill>
            </a:endParaRPr>
          </a:p>
          <a:p>
            <a:pPr algn="just">
              <a:buNone/>
            </a:pPr>
            <a:r>
              <a:rPr lang="en-US" sz="1800" dirty="0" smtClean="0">
                <a:solidFill>
                  <a:schemeClr val="bg1"/>
                </a:solidFill>
              </a:rPr>
              <a:t>	2.  WSCA’s minimum discounts are more competitive across the four manufactures (Allsteel 22% better than Connecticut’s; Herman Miller 28% better than Arizona’s; HON 27% better than Nevada’s).</a:t>
            </a:r>
          </a:p>
          <a:p>
            <a:pPr>
              <a:buNone/>
            </a:pPr>
            <a:endParaRPr lang="en-US" sz="1200" dirty="0" smtClean="0">
              <a:solidFill>
                <a:schemeClr val="bg1"/>
              </a:solidFill>
            </a:endParaRPr>
          </a:p>
          <a:p>
            <a:pPr algn="just">
              <a:buNone/>
            </a:pPr>
            <a:r>
              <a:rPr lang="en-US" sz="1800" dirty="0" smtClean="0">
                <a:solidFill>
                  <a:schemeClr val="bg1"/>
                </a:solidFill>
              </a:rPr>
              <a:t>	</a:t>
            </a:r>
          </a:p>
          <a:p>
            <a:pPr>
              <a:buNone/>
            </a:pPr>
            <a:endParaRPr lang="en-US" sz="1800" dirty="0" smtClean="0">
              <a:solidFill>
                <a:srgbClr val="FFC000"/>
              </a:solidFill>
            </a:endParaRPr>
          </a:p>
          <a:p>
            <a:pPr>
              <a:buNone/>
            </a:pPr>
            <a:endParaRPr lang="en-US" sz="2000" dirty="0" smtClean="0">
              <a:solidFill>
                <a:srgbClr val="FFC000"/>
              </a:solidFill>
            </a:endParaRPr>
          </a:p>
          <a:p>
            <a:pPr algn="ctr">
              <a:buNone/>
            </a:pPr>
            <a:endParaRPr lang="en-US" sz="2000" dirty="0" smtClean="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lvl="0" algn="ctr">
              <a:buNone/>
            </a:pPr>
            <a:r>
              <a:rPr lang="en-US" sz="3400" b="1" u="sng" dirty="0" smtClean="0">
                <a:solidFill>
                  <a:srgbClr val="FFFF00"/>
                </a:solidFill>
              </a:rPr>
              <a:t>State  Contracts  =  Low  Prices  +  Great  Value</a:t>
            </a:r>
          </a:p>
          <a:p>
            <a:pPr algn="ctr">
              <a:buNone/>
            </a:pPr>
            <a:endParaRPr lang="en-US" sz="1400" dirty="0" smtClean="0"/>
          </a:p>
          <a:p>
            <a:pPr algn="just">
              <a:buNone/>
            </a:pPr>
            <a:r>
              <a:rPr lang="en-US" sz="2400" dirty="0" smtClean="0">
                <a:solidFill>
                  <a:srgbClr val="FFC000"/>
                </a:solidFill>
              </a:rPr>
              <a:t>	</a:t>
            </a:r>
            <a:r>
              <a:rPr lang="en-US" dirty="0" smtClean="0">
                <a:solidFill>
                  <a:srgbClr val="FFC000"/>
                </a:solidFill>
              </a:rPr>
              <a:t>State Contract Price: </a:t>
            </a:r>
          </a:p>
          <a:p>
            <a:pPr lvl="1" algn="just"/>
            <a:r>
              <a:rPr lang="en-US" sz="2500" dirty="0" smtClean="0">
                <a:solidFill>
                  <a:schemeClr val="bg1"/>
                </a:solidFill>
              </a:rPr>
              <a:t>Guaranteed for all governmental entities throughout the state for the duration of the contract. </a:t>
            </a:r>
          </a:p>
          <a:p>
            <a:pPr lvl="1" algn="just"/>
            <a:endParaRPr lang="en-US" sz="2500" dirty="0" smtClean="0">
              <a:solidFill>
                <a:schemeClr val="bg1"/>
              </a:solidFill>
            </a:endParaRPr>
          </a:p>
          <a:p>
            <a:pPr lvl="1" algn="just"/>
            <a:r>
              <a:rPr lang="en-US" sz="2500" dirty="0" smtClean="0">
                <a:solidFill>
                  <a:schemeClr val="bg1"/>
                </a:solidFill>
              </a:rPr>
              <a:t>Includes Full Lifecycle Cost Analysis:  Negotiated terms and conditions, fees, warranties, customer service and maintenance agreements, component and replacement parts, system upgrades, etc., etc., etc.</a:t>
            </a:r>
          </a:p>
          <a:p>
            <a:pPr lvl="1" algn="just"/>
            <a:endParaRPr lang="en-US" sz="2500" dirty="0" smtClean="0">
              <a:solidFill>
                <a:schemeClr val="bg1"/>
              </a:solidFill>
            </a:endParaRPr>
          </a:p>
          <a:p>
            <a:pPr lvl="1" algn="just"/>
            <a:r>
              <a:rPr lang="en-US" sz="2500" dirty="0" smtClean="0">
                <a:solidFill>
                  <a:schemeClr val="bg1"/>
                </a:solidFill>
              </a:rPr>
              <a:t>Locked In For Duration Of Contract:  When prices skyrocket in six months, state contract pricing is locked in per the terms of the contract.  </a:t>
            </a:r>
          </a:p>
          <a:p>
            <a:pPr algn="just"/>
            <a:endParaRPr lang="en-US" sz="2400" dirty="0" smtClean="0">
              <a:solidFill>
                <a:srgbClr val="FFC000"/>
              </a:solidFill>
            </a:endParaRPr>
          </a:p>
          <a:p>
            <a:pPr algn="just"/>
            <a:endParaRPr lang="en-US" sz="2400" dirty="0" smtClean="0">
              <a:solidFill>
                <a:srgbClr val="FFC000"/>
              </a:solidFill>
            </a:endParaRPr>
          </a:p>
          <a:p>
            <a:pPr algn="just"/>
            <a:endParaRPr lang="en-US" sz="1200" dirty="0" smtClean="0">
              <a:solidFill>
                <a:srgbClr val="FFC000"/>
              </a:solidFill>
            </a:endParaRPr>
          </a:p>
          <a:p>
            <a:pPr algn="just">
              <a:buNone/>
            </a:pPr>
            <a:endParaRPr lang="en-US" sz="2400" dirty="0" smtClean="0">
              <a:solidFill>
                <a:schemeClr val="bg1"/>
              </a:solidFill>
            </a:endParaRPr>
          </a:p>
          <a:p>
            <a:pPr algn="just">
              <a:buNone/>
            </a:pPr>
            <a:endParaRPr lang="en-US" sz="2000" b="1" dirty="0" smtClean="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lvl="0" algn="ctr">
              <a:buNone/>
            </a:pPr>
            <a:r>
              <a:rPr lang="en-US" sz="3400" b="1" u="sng" dirty="0" smtClean="0">
                <a:solidFill>
                  <a:srgbClr val="FFFF00"/>
                </a:solidFill>
              </a:rPr>
              <a:t>State  Contracts  =  Low  Prices  +  Great  Value</a:t>
            </a:r>
          </a:p>
          <a:p>
            <a:pPr algn="ctr">
              <a:buNone/>
            </a:pPr>
            <a:endParaRPr lang="en-US" sz="1400" dirty="0" smtClean="0"/>
          </a:p>
          <a:p>
            <a:pPr algn="just"/>
            <a:r>
              <a:rPr lang="en-US" sz="2400" b="1" dirty="0" smtClean="0">
                <a:solidFill>
                  <a:srgbClr val="FFC000"/>
                </a:solidFill>
              </a:rPr>
              <a:t>Problems experienced by State Agencies not using state contracts: </a:t>
            </a:r>
          </a:p>
          <a:p>
            <a:pPr algn="just">
              <a:buNone/>
            </a:pPr>
            <a:r>
              <a:rPr lang="en-US" sz="2400" dirty="0" smtClean="0">
                <a:solidFill>
                  <a:schemeClr val="bg1"/>
                </a:solidFill>
              </a:rPr>
              <a:t> 	</a:t>
            </a:r>
            <a:r>
              <a:rPr lang="en-US" sz="1800" dirty="0" smtClean="0">
                <a:solidFill>
                  <a:schemeClr val="bg1"/>
                </a:solidFill>
              </a:rPr>
              <a:t>Bait &amp; Switch tactics where an item is initially priced incredibly low however down the road agencies experience extraordinarily higher prices for maintenance, service agreements, system  upgrades  and  components.</a:t>
            </a:r>
          </a:p>
          <a:p>
            <a:pPr algn="just">
              <a:buNone/>
            </a:pPr>
            <a:endParaRPr lang="en-US" sz="2400" dirty="0" smtClean="0">
              <a:solidFill>
                <a:schemeClr val="bg1"/>
              </a:solidFill>
            </a:endParaRPr>
          </a:p>
          <a:p>
            <a:pPr algn="just"/>
            <a:r>
              <a:rPr lang="en-US" sz="2400" b="1" dirty="0" smtClean="0">
                <a:solidFill>
                  <a:srgbClr val="FFC000"/>
                </a:solidFill>
              </a:rPr>
              <a:t>Low Prices – Not Always Lowest Prices</a:t>
            </a:r>
          </a:p>
          <a:p>
            <a:pPr algn="just">
              <a:buNone/>
            </a:pPr>
            <a:r>
              <a:rPr lang="en-US" sz="2400" dirty="0" smtClean="0">
                <a:solidFill>
                  <a:srgbClr val="FFC000"/>
                </a:solidFill>
              </a:rPr>
              <a:t>	</a:t>
            </a:r>
            <a:r>
              <a:rPr lang="en-US" sz="1800" dirty="0" smtClean="0">
                <a:solidFill>
                  <a:schemeClr val="bg1"/>
                </a:solidFill>
              </a:rPr>
              <a:t>Price quotes from firms not under state contract can sometimes beat the state contract price.  However, this is because price is only part of the total picture.  Firms under state contract have also agreed to numerous other requirements outlined in the invitation to bid or RFP to which firms not under state contract have not agreed.</a:t>
            </a:r>
          </a:p>
          <a:p>
            <a:pPr algn="just">
              <a:buNone/>
            </a:pPr>
            <a:endParaRPr lang="en-US" sz="2400" dirty="0" smtClean="0">
              <a:solidFill>
                <a:schemeClr val="bg1"/>
              </a:solidFill>
            </a:endParaRPr>
          </a:p>
          <a:p>
            <a:pPr algn="just"/>
            <a:r>
              <a:rPr lang="en-US" sz="2400" b="1" dirty="0" smtClean="0">
                <a:solidFill>
                  <a:srgbClr val="FFC000"/>
                </a:solidFill>
              </a:rPr>
              <a:t>Often Lowest Price </a:t>
            </a:r>
          </a:p>
          <a:p>
            <a:pPr algn="just">
              <a:buNone/>
            </a:pPr>
            <a:r>
              <a:rPr lang="en-US" sz="2400" b="1" dirty="0" smtClean="0">
                <a:solidFill>
                  <a:srgbClr val="FFC000"/>
                </a:solidFill>
              </a:rPr>
              <a:t>	</a:t>
            </a:r>
            <a:r>
              <a:rPr lang="en-US" sz="1800" b="1" dirty="0" smtClean="0">
                <a:solidFill>
                  <a:srgbClr val="FFC000"/>
                </a:solidFill>
              </a:rPr>
              <a:t>WSCA  Small Package Delivery  </a:t>
            </a:r>
            <a:r>
              <a:rPr lang="en-US" sz="1800" i="1" dirty="0" smtClean="0">
                <a:solidFill>
                  <a:schemeClr val="bg1"/>
                </a:solidFill>
              </a:rPr>
              <a:t>“The WSCA contract for Small Package Delivery has the very best pricing UPS has ever offered.  Without the combined purchasing power of all WSCA states, UPS would not have offered the discount pricing WSCA received.  No single state could ever have achieved these discounts.”</a:t>
            </a:r>
          </a:p>
          <a:p>
            <a:pPr algn="just">
              <a:buNone/>
            </a:pPr>
            <a:endParaRPr lang="en-US" sz="2400" dirty="0" smtClean="0">
              <a:solidFill>
                <a:schemeClr val="bg1"/>
              </a:solidFill>
            </a:endParaRPr>
          </a:p>
          <a:p>
            <a:pPr algn="just">
              <a:buNone/>
            </a:pPr>
            <a:endParaRPr lang="en-US" sz="2000" b="1" dirty="0" smtClean="0">
              <a:solidFill>
                <a:srgbClr val="FFC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3" name="Object 3"/>
          <p:cNvGraphicFramePr>
            <a:graphicFrameLocks noChangeAspect="1"/>
          </p:cNvGraphicFramePr>
          <p:nvPr/>
        </p:nvGraphicFramePr>
        <p:xfrm>
          <a:off x="0" y="152400"/>
          <a:ext cx="8996363" cy="6579361"/>
        </p:xfrm>
        <a:graphic>
          <a:graphicData uri="http://schemas.openxmlformats.org/presentationml/2006/ole">
            <p:oleObj spid="_x0000_s1026" name="Worksheet" r:id="rId4" imgW="6657857" imgH="4295907" progId="Excel.Sheet.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b="1" u="sng" dirty="0" smtClean="0">
                <a:solidFill>
                  <a:srgbClr val="FFFF00"/>
                </a:solidFill>
              </a:rPr>
              <a:t>State  Contracts  =  Save  Public  Entities  Millions</a:t>
            </a:r>
          </a:p>
          <a:p>
            <a:pPr algn="ctr"/>
            <a:endParaRPr lang="en-US" sz="1000" b="1" dirty="0" smtClean="0">
              <a:solidFill>
                <a:schemeClr val="bg1"/>
              </a:solidFill>
            </a:endParaRPr>
          </a:p>
          <a:p>
            <a:pPr algn="ctr">
              <a:buNone/>
            </a:pPr>
            <a:r>
              <a:rPr lang="en-US" sz="2400" b="1" dirty="0" smtClean="0">
                <a:solidFill>
                  <a:srgbClr val="FFC000"/>
                </a:solidFill>
              </a:rPr>
              <a:t>Table Showing Impact of a 10% Price Increase to</a:t>
            </a:r>
          </a:p>
          <a:p>
            <a:pPr algn="ctr">
              <a:buNone/>
            </a:pPr>
            <a:r>
              <a:rPr lang="en-US" sz="2400" b="1" dirty="0" smtClean="0">
                <a:solidFill>
                  <a:srgbClr val="FFC000"/>
                </a:solidFill>
              </a:rPr>
              <a:t> </a:t>
            </a:r>
            <a:r>
              <a:rPr lang="en-US" sz="2400" b="1" u="sng" dirty="0" smtClean="0">
                <a:solidFill>
                  <a:srgbClr val="FFC000"/>
                </a:solidFill>
              </a:rPr>
              <a:t>Governmental Entities if State Contracts Did Not Exist</a:t>
            </a:r>
          </a:p>
          <a:p>
            <a:endParaRPr lang="en-US" sz="800" b="1" dirty="0" smtClean="0">
              <a:solidFill>
                <a:srgbClr val="FFC000"/>
              </a:solidFill>
            </a:endParaRPr>
          </a:p>
          <a:p>
            <a:pPr>
              <a:buNone/>
            </a:pPr>
            <a:r>
              <a:rPr lang="en-US" sz="2600" b="1" dirty="0" smtClean="0">
                <a:solidFill>
                  <a:srgbClr val="FFC000"/>
                </a:solidFill>
              </a:rPr>
              <a:t>    	State Agencies	10%    x   $349 million   =   $34.9 million </a:t>
            </a:r>
            <a:endParaRPr lang="en-US" sz="800" b="1" dirty="0" smtClean="0">
              <a:solidFill>
                <a:srgbClr val="FFC000"/>
              </a:solidFill>
            </a:endParaRPr>
          </a:p>
          <a:p>
            <a:endParaRPr lang="en-US" sz="400" b="1" dirty="0" smtClean="0">
              <a:solidFill>
                <a:srgbClr val="FFC000"/>
              </a:solidFill>
            </a:endParaRPr>
          </a:p>
          <a:p>
            <a:pPr>
              <a:buNone/>
            </a:pPr>
            <a:r>
              <a:rPr lang="en-US" sz="2600" b="1" dirty="0" smtClean="0">
                <a:solidFill>
                  <a:srgbClr val="FFC000"/>
                </a:solidFill>
              </a:rPr>
              <a:t>     Public Ed  		10%    x   $105 million   =   $10.5 million </a:t>
            </a:r>
          </a:p>
          <a:p>
            <a:endParaRPr lang="en-US" sz="400" b="1" dirty="0" smtClean="0">
              <a:solidFill>
                <a:srgbClr val="FFC000"/>
              </a:solidFill>
            </a:endParaRPr>
          </a:p>
          <a:p>
            <a:pPr>
              <a:buNone/>
            </a:pPr>
            <a:r>
              <a:rPr lang="en-US" sz="2600" b="1" dirty="0" smtClean="0">
                <a:solidFill>
                  <a:srgbClr val="FFC000"/>
                </a:solidFill>
              </a:rPr>
              <a:t>     Higher Ed  	10%    x   $108 million   =   $10.8 million</a:t>
            </a:r>
          </a:p>
          <a:p>
            <a:endParaRPr lang="en-US" sz="400" b="1" dirty="0" smtClean="0">
              <a:solidFill>
                <a:srgbClr val="FFC000"/>
              </a:solidFill>
            </a:endParaRPr>
          </a:p>
          <a:p>
            <a:pPr>
              <a:buNone/>
            </a:pPr>
            <a:r>
              <a:rPr lang="en-US" sz="2600" b="1" dirty="0" smtClean="0">
                <a:solidFill>
                  <a:srgbClr val="FFC000"/>
                </a:solidFill>
              </a:rPr>
              <a:t>     Cities	      	10%    x   $84 million     =     $8.4 million</a:t>
            </a:r>
          </a:p>
          <a:p>
            <a:endParaRPr lang="en-US" sz="400" b="1" dirty="0" smtClean="0">
              <a:solidFill>
                <a:srgbClr val="FFC000"/>
              </a:solidFill>
            </a:endParaRPr>
          </a:p>
          <a:p>
            <a:pPr>
              <a:buNone/>
            </a:pPr>
            <a:r>
              <a:rPr lang="en-US" sz="2600" b="1" dirty="0" smtClean="0">
                <a:solidFill>
                  <a:srgbClr val="FFC000"/>
                </a:solidFill>
              </a:rPr>
              <a:t>     Counties		10%    x   $54 million     =     $5.4 million</a:t>
            </a:r>
          </a:p>
          <a:p>
            <a:pPr>
              <a:buNone/>
            </a:pPr>
            <a:endParaRPr lang="en-US" sz="400" b="1" dirty="0" smtClean="0">
              <a:solidFill>
                <a:srgbClr val="FFC000"/>
              </a:solidFill>
            </a:endParaRPr>
          </a:p>
          <a:p>
            <a:pPr>
              <a:buNone/>
            </a:pPr>
            <a:r>
              <a:rPr lang="en-US" sz="2600" b="1" dirty="0" smtClean="0">
                <a:solidFill>
                  <a:srgbClr val="FFC000"/>
                </a:solidFill>
              </a:rPr>
              <a:t>	Service Dsts	10%    x    $20 million    =	</a:t>
            </a:r>
            <a:r>
              <a:rPr lang="en-US" sz="2600" b="1" u="sng" dirty="0" smtClean="0">
                <a:solidFill>
                  <a:srgbClr val="FFC000"/>
                </a:solidFill>
              </a:rPr>
              <a:t>$2.0 million</a:t>
            </a:r>
          </a:p>
          <a:p>
            <a:endParaRPr lang="en-US" sz="400" b="1" dirty="0" smtClean="0">
              <a:solidFill>
                <a:srgbClr val="FFC000"/>
              </a:solidFill>
            </a:endParaRPr>
          </a:p>
          <a:p>
            <a:pPr>
              <a:buNone/>
            </a:pPr>
            <a:r>
              <a:rPr lang="en-US" sz="2600" b="1" dirty="0" smtClean="0">
                <a:solidFill>
                  <a:srgbClr val="FFC000"/>
                </a:solidFill>
              </a:rPr>
              <a:t>     Total Cost Savings                                                 $72 million</a:t>
            </a:r>
          </a:p>
          <a:p>
            <a:pPr>
              <a:buNone/>
            </a:pPr>
            <a:endParaRPr lang="en-US" sz="800" dirty="0" smtClean="0">
              <a:solidFill>
                <a:srgbClr val="FFFF00"/>
              </a:solidFill>
            </a:endParaRPr>
          </a:p>
          <a:p>
            <a:pPr>
              <a:buNone/>
            </a:pPr>
            <a:r>
              <a:rPr lang="en-US" sz="2000" dirty="0" smtClean="0">
                <a:solidFill>
                  <a:schemeClr val="bg1"/>
                </a:solidFill>
              </a:rPr>
              <a:t>Note:   	Some industry experts estimate that public entities in Utah would pay </a:t>
            </a:r>
          </a:p>
          <a:p>
            <a:pPr>
              <a:buNone/>
            </a:pPr>
            <a:r>
              <a:rPr lang="en-US" sz="2000" dirty="0" smtClean="0">
                <a:solidFill>
                  <a:schemeClr val="bg1"/>
                </a:solidFill>
              </a:rPr>
              <a:t>		20% to 30% more if State Contracts (including WSCA) did not exist.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lvl="0" algn="ctr">
              <a:buNone/>
            </a:pPr>
            <a:r>
              <a:rPr lang="en-US" sz="3400" b="1" u="sng" dirty="0" smtClean="0">
                <a:solidFill>
                  <a:srgbClr val="FFFF00"/>
                </a:solidFill>
              </a:rPr>
              <a:t>State  Contracts  =  Low  Prices  +  Great  Value</a:t>
            </a:r>
          </a:p>
          <a:p>
            <a:pPr algn="ctr">
              <a:buNone/>
            </a:pPr>
            <a:endParaRPr lang="en-US" sz="1400" dirty="0" smtClean="0"/>
          </a:p>
          <a:p>
            <a:pPr algn="just">
              <a:buNone/>
            </a:pPr>
            <a:r>
              <a:rPr lang="en-US" sz="2000" dirty="0" smtClean="0">
                <a:solidFill>
                  <a:srgbClr val="FFC000"/>
                </a:solidFill>
              </a:rPr>
              <a:t>	Observations by the Attorney General’s Office  </a:t>
            </a:r>
          </a:p>
          <a:p>
            <a:pPr algn="just">
              <a:buNone/>
            </a:pPr>
            <a:r>
              <a:rPr lang="en-US" sz="2000" dirty="0" smtClean="0">
                <a:solidFill>
                  <a:schemeClr val="bg1"/>
                </a:solidFill>
              </a:rPr>
              <a:t>	It is unfair, anticompetitive for state agencies to solicit price quotes for procurement items from firms that are not on state contract when the State has a contract in place for these procurement items.</a:t>
            </a:r>
          </a:p>
          <a:p>
            <a:pPr algn="just">
              <a:buNone/>
            </a:pPr>
            <a:endParaRPr lang="en-US" sz="1800" dirty="0" smtClean="0">
              <a:solidFill>
                <a:schemeClr val="bg1"/>
              </a:solidFill>
            </a:endParaRPr>
          </a:p>
          <a:p>
            <a:pPr algn="just">
              <a:buNone/>
            </a:pPr>
            <a:r>
              <a:rPr lang="en-US" sz="2000" dirty="0" smtClean="0">
                <a:solidFill>
                  <a:schemeClr val="bg1"/>
                </a:solidFill>
              </a:rPr>
              <a:t>	Firms under State contract have gone through a legal competitive procurement process and complied with all of the requirements of the invitation to bid or RFP.</a:t>
            </a:r>
          </a:p>
          <a:p>
            <a:pPr algn="just">
              <a:buNone/>
            </a:pPr>
            <a:endParaRPr lang="en-US" sz="1800" dirty="0" smtClean="0">
              <a:solidFill>
                <a:schemeClr val="bg1"/>
              </a:solidFill>
            </a:endParaRPr>
          </a:p>
          <a:p>
            <a:pPr algn="just">
              <a:buNone/>
            </a:pPr>
            <a:r>
              <a:rPr lang="en-US" sz="2000" dirty="0" smtClean="0">
                <a:solidFill>
                  <a:schemeClr val="bg1"/>
                </a:solidFill>
              </a:rPr>
              <a:t>	Firms without a State contract have not gone through a legal competitive procurement process nor have they complied with all of the requirements of the invitation to bid or RFP.</a:t>
            </a:r>
          </a:p>
          <a:p>
            <a:pPr algn="just">
              <a:buNone/>
            </a:pPr>
            <a:endParaRPr lang="en-US" sz="1800" dirty="0" smtClean="0">
              <a:solidFill>
                <a:schemeClr val="bg1"/>
              </a:solidFill>
            </a:endParaRPr>
          </a:p>
          <a:p>
            <a:pPr algn="just">
              <a:buNone/>
            </a:pPr>
            <a:r>
              <a:rPr lang="en-US" sz="2000" dirty="0" smtClean="0">
                <a:solidFill>
                  <a:schemeClr val="bg1"/>
                </a:solidFill>
              </a:rPr>
              <a:t>	Firms under State contract have in good faith entered into an agreement with the State to supply the procurement items specified in the invitation to bid or RFP and may file a lawsuit against the State for breach of contract if state agencies attempt to under cut the terms of the contract through selective anticompetitive quotes or unfair bid shopping practices.</a:t>
            </a:r>
          </a:p>
          <a:p>
            <a:pPr algn="just">
              <a:buNone/>
            </a:pPr>
            <a:endParaRPr lang="en-US" sz="2000" dirty="0" smtClean="0">
              <a:solidFill>
                <a:schemeClr val="bg1"/>
              </a:solidFill>
            </a:endParaRPr>
          </a:p>
          <a:p>
            <a:pPr algn="just">
              <a:buNone/>
            </a:pPr>
            <a:r>
              <a:rPr lang="en-US" sz="2000" dirty="0" smtClean="0">
                <a:solidFill>
                  <a:schemeClr val="bg1"/>
                </a:solidFill>
              </a:rPr>
              <a:t>	</a:t>
            </a:r>
          </a:p>
          <a:p>
            <a:pPr algn="just">
              <a:buNone/>
            </a:pPr>
            <a:endParaRPr lang="en-US" sz="2400" dirty="0" smtClean="0">
              <a:solidFill>
                <a:schemeClr val="bg1"/>
              </a:solidFill>
            </a:endParaRPr>
          </a:p>
          <a:p>
            <a:pPr algn="just">
              <a:buNone/>
            </a:pPr>
            <a:endParaRPr lang="en-US" sz="2000" b="1" dirty="0" smtClean="0">
              <a:solidFill>
                <a:srgbClr val="FFC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sz="3600" b="1" u="sng" dirty="0" smtClean="0">
                <a:solidFill>
                  <a:srgbClr val="FFFF00"/>
                </a:solidFill>
              </a:rPr>
              <a:t>Cost  Of  Conducting  A  Procurement</a:t>
            </a:r>
          </a:p>
          <a:p>
            <a:pPr algn="ctr">
              <a:buNone/>
            </a:pPr>
            <a:endParaRPr lang="en-US" sz="1400" dirty="0" smtClean="0"/>
          </a:p>
          <a:p>
            <a:r>
              <a:rPr lang="en-US" b="1" dirty="0" smtClean="0">
                <a:solidFill>
                  <a:srgbClr val="FFC000"/>
                </a:solidFill>
              </a:rPr>
              <a:t>Cost To Obtain Quotes      =   	$100  to  $500</a:t>
            </a:r>
          </a:p>
          <a:p>
            <a:endParaRPr lang="en-US" sz="1400" b="1" dirty="0" smtClean="0">
              <a:solidFill>
                <a:srgbClr val="FFC000"/>
              </a:solidFill>
            </a:endParaRPr>
          </a:p>
          <a:p>
            <a:r>
              <a:rPr lang="en-US" b="1" dirty="0" smtClean="0">
                <a:solidFill>
                  <a:srgbClr val="FFC000"/>
                </a:solidFill>
              </a:rPr>
              <a:t>Cost To Conduct A Bid       =  	$1,000  to  $5,000</a:t>
            </a:r>
          </a:p>
          <a:p>
            <a:endParaRPr lang="en-US" sz="1400" b="1" dirty="0" smtClean="0">
              <a:solidFill>
                <a:srgbClr val="FFC000"/>
              </a:solidFill>
            </a:endParaRPr>
          </a:p>
          <a:p>
            <a:r>
              <a:rPr lang="en-US" b="1" dirty="0" smtClean="0">
                <a:solidFill>
                  <a:srgbClr val="FFC000"/>
                </a:solidFill>
              </a:rPr>
              <a:t>Cost To Conduct An RFP    =  	$10,000  to  $20,000</a:t>
            </a:r>
          </a:p>
          <a:p>
            <a:endParaRPr lang="en-US" sz="1400" b="1" dirty="0" smtClean="0">
              <a:solidFill>
                <a:srgbClr val="FFC000"/>
              </a:solidFill>
            </a:endParaRPr>
          </a:p>
          <a:p>
            <a:r>
              <a:rPr lang="en-US" b="1" dirty="0" smtClean="0">
                <a:solidFill>
                  <a:srgbClr val="FFC000"/>
                </a:solidFill>
              </a:rPr>
              <a:t>Cost To Negotiate Ts/Cs    =	$5,000 to $30,000</a:t>
            </a:r>
            <a:endParaRPr lang="en-US" sz="2000" b="1" dirty="0" smtClean="0">
              <a:solidFill>
                <a:srgbClr val="FFC000"/>
              </a:solidFill>
            </a:endParaRPr>
          </a:p>
          <a:p>
            <a:pPr>
              <a:buNone/>
            </a:pPr>
            <a:r>
              <a:rPr lang="en-US" sz="2000" dirty="0" smtClean="0">
                <a:solidFill>
                  <a:srgbClr val="FFC000"/>
                </a:solidFill>
              </a:rPr>
              <a:t>				</a:t>
            </a:r>
            <a:endParaRPr lang="en-US" sz="2000" dirty="0">
              <a:solidFill>
                <a:srgbClr val="FFC000"/>
              </a:solidFill>
            </a:endParaRPr>
          </a:p>
          <a:p>
            <a:pPr algn="just">
              <a:buNone/>
            </a:pPr>
            <a:r>
              <a:rPr lang="en-US" sz="1800" dirty="0" smtClean="0">
                <a:solidFill>
                  <a:schemeClr val="bg1"/>
                </a:solidFill>
              </a:rPr>
              <a:t>	</a:t>
            </a:r>
            <a:r>
              <a:rPr lang="en-US" sz="2000" dirty="0" smtClean="0">
                <a:solidFill>
                  <a:schemeClr val="bg1"/>
                </a:solidFill>
              </a:rPr>
              <a:t>State Purchasing incurs the expense of conducting one procurement for and in behalf of all public entities in Utah.</a:t>
            </a:r>
          </a:p>
          <a:p>
            <a:pPr algn="just">
              <a:buNone/>
            </a:pPr>
            <a:endParaRPr lang="en-US" sz="2000" dirty="0" smtClean="0">
              <a:solidFill>
                <a:schemeClr val="bg1"/>
              </a:solidFill>
            </a:endParaRPr>
          </a:p>
          <a:p>
            <a:pPr algn="just">
              <a:buNone/>
            </a:pPr>
            <a:r>
              <a:rPr lang="en-US" sz="2000" dirty="0" smtClean="0">
                <a:solidFill>
                  <a:schemeClr val="bg1"/>
                </a:solidFill>
              </a:rPr>
              <a:t>	Without State Contracts, public entities in Utah would incur the expense of conducting thousands of quotes, hundreds of bids and dozens of RFPs.  They would also  incur the expense of negotiating contract terms &amp; conditions for every quote, every bid and every RFP.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b="1" u="sng" dirty="0" smtClean="0">
                <a:solidFill>
                  <a:srgbClr val="FFFF00"/>
                </a:solidFill>
              </a:rPr>
              <a:t>State  Contracts  =  High  Quality  Items</a:t>
            </a:r>
            <a:endParaRPr lang="en-US" u="sng" dirty="0" smtClean="0">
              <a:solidFill>
                <a:srgbClr val="FFFF00"/>
              </a:solidFill>
            </a:endParaRPr>
          </a:p>
          <a:p>
            <a:pPr lvl="0"/>
            <a:endParaRPr lang="en-US" sz="2200" b="1" dirty="0" smtClean="0">
              <a:solidFill>
                <a:srgbClr val="FFC000"/>
              </a:solidFill>
            </a:endParaRPr>
          </a:p>
          <a:p>
            <a:pPr algn="just">
              <a:buNone/>
            </a:pPr>
            <a:r>
              <a:rPr lang="en-US" sz="2800" b="1" dirty="0" smtClean="0">
                <a:solidFill>
                  <a:srgbClr val="FFC000"/>
                </a:solidFill>
              </a:rPr>
              <a:t>	   So called, </a:t>
            </a:r>
            <a:r>
              <a:rPr lang="en-US" sz="2600" b="1" dirty="0" smtClean="0">
                <a:solidFill>
                  <a:srgbClr val="FFC000"/>
                </a:solidFill>
              </a:rPr>
              <a:t>“Lower priced” items are often:</a:t>
            </a:r>
          </a:p>
          <a:p>
            <a:pPr algn="just">
              <a:buNone/>
            </a:pPr>
            <a:r>
              <a:rPr lang="en-US" sz="2600" b="1" dirty="0">
                <a:solidFill>
                  <a:srgbClr val="FFC000"/>
                </a:solidFill>
              </a:rPr>
              <a:t> </a:t>
            </a:r>
            <a:r>
              <a:rPr lang="en-US" sz="2600" b="1" dirty="0" smtClean="0">
                <a:solidFill>
                  <a:srgbClr val="FFC000"/>
                </a:solidFill>
              </a:rPr>
              <a:t>   	   </a:t>
            </a:r>
            <a:r>
              <a:rPr lang="en-US" sz="2500" b="1" dirty="0" smtClean="0">
                <a:solidFill>
                  <a:srgbClr val="FFC000"/>
                </a:solidFill>
              </a:rPr>
              <a:t>(a)  Inferior quality &amp; do not meet the state standards; </a:t>
            </a:r>
          </a:p>
          <a:p>
            <a:pPr marL="514350" indent="-514350" algn="just">
              <a:buNone/>
            </a:pPr>
            <a:endParaRPr lang="en-US" sz="800" b="1" dirty="0" smtClean="0">
              <a:solidFill>
                <a:srgbClr val="FFC000"/>
              </a:solidFill>
            </a:endParaRPr>
          </a:p>
          <a:p>
            <a:pPr marL="514350" indent="-514350" algn="just">
              <a:buNone/>
            </a:pPr>
            <a:r>
              <a:rPr lang="en-US" sz="2500" b="1" dirty="0" smtClean="0">
                <a:solidFill>
                  <a:srgbClr val="FFC000"/>
                </a:solidFill>
              </a:rPr>
              <a:t> </a:t>
            </a:r>
            <a:r>
              <a:rPr lang="en-US" sz="2500" b="1" dirty="0">
                <a:solidFill>
                  <a:srgbClr val="FFC000"/>
                </a:solidFill>
              </a:rPr>
              <a:t> </a:t>
            </a:r>
            <a:r>
              <a:rPr lang="en-US" sz="2500" b="1" dirty="0" smtClean="0">
                <a:solidFill>
                  <a:srgbClr val="FFC000"/>
                </a:solidFill>
              </a:rPr>
              <a:t>  	(b) Closeout/discontinued = no warranty or service agreement;</a:t>
            </a:r>
          </a:p>
          <a:p>
            <a:pPr marL="514350" indent="-514350" algn="just">
              <a:buNone/>
            </a:pPr>
            <a:endParaRPr lang="en-US" sz="800" b="1" dirty="0" smtClean="0">
              <a:solidFill>
                <a:srgbClr val="FFC000"/>
              </a:solidFill>
            </a:endParaRPr>
          </a:p>
          <a:p>
            <a:pPr marL="514350" indent="-514350" algn="just">
              <a:buNone/>
            </a:pPr>
            <a:r>
              <a:rPr lang="en-US" sz="2500" b="1" dirty="0" smtClean="0">
                <a:solidFill>
                  <a:srgbClr val="FFC000"/>
                </a:solidFill>
              </a:rPr>
              <a:t>     	(c) Laden with hidden charges, not counted in “lower price.” 	</a:t>
            </a:r>
            <a:r>
              <a:rPr lang="en-US" sz="2000" b="1" dirty="0" smtClean="0">
                <a:solidFill>
                  <a:schemeClr val="bg1"/>
                </a:solidFill>
              </a:rPr>
              <a:t>(shipping,  assembly,  maintenance &amp; service charges,  etc.)</a:t>
            </a:r>
          </a:p>
          <a:p>
            <a:pPr marL="514350" indent="-514350" algn="just">
              <a:buNone/>
            </a:pPr>
            <a:endParaRPr lang="en-US" sz="2400" b="1" dirty="0">
              <a:solidFill>
                <a:srgbClr val="FFC000"/>
              </a:solidFill>
            </a:endParaRPr>
          </a:p>
          <a:p>
            <a:pPr marL="514350" indent="-514350" algn="just">
              <a:buNone/>
            </a:pPr>
            <a:r>
              <a:rPr lang="en-US" sz="2600" b="1" dirty="0" smtClean="0">
                <a:solidFill>
                  <a:srgbClr val="FFC000"/>
                </a:solidFill>
              </a:rPr>
              <a:t>	State Contracts = Full Array of Goods and Services</a:t>
            </a:r>
          </a:p>
          <a:p>
            <a:pPr marL="514350" indent="-514350" algn="just">
              <a:buNone/>
            </a:pPr>
            <a:r>
              <a:rPr lang="en-US" sz="2200" b="1" dirty="0" smtClean="0">
                <a:solidFill>
                  <a:schemeClr val="bg1"/>
                </a:solidFill>
              </a:rPr>
              <a:t>	Vendors claiming that they can </a:t>
            </a:r>
            <a:r>
              <a:rPr lang="en-US" sz="2200" b="1" i="1" dirty="0" smtClean="0">
                <a:solidFill>
                  <a:schemeClr val="bg1"/>
                </a:solidFill>
              </a:rPr>
              <a:t>“beat the state contract price”</a:t>
            </a:r>
            <a:r>
              <a:rPr lang="en-US" sz="2200" b="1" dirty="0" smtClean="0">
                <a:solidFill>
                  <a:schemeClr val="bg1"/>
                </a:solidFill>
              </a:rPr>
              <a:t> typically only offer a small percentage of the total number of items available on state contract.  Cost/Benefit analysis shows that it is more cost effective to conduct a single procurement for a contract with a wide array of like items (within a specific industry) than to conduct dozens of separate procurements for individual contracts having only a few items.</a:t>
            </a:r>
          </a:p>
          <a:p>
            <a:pPr marL="514350" indent="-514350">
              <a:buNone/>
            </a:pPr>
            <a:endParaRPr lang="en-US" sz="1600" b="1" dirty="0" smtClean="0">
              <a:solidFill>
                <a:schemeClr val="bg1"/>
              </a:solidFill>
            </a:endParaRPr>
          </a:p>
          <a:p>
            <a:pPr algn="ctr">
              <a:buNone/>
            </a:pPr>
            <a:endParaRPr lang="en-US" sz="2800" dirty="0" smtClean="0">
              <a:solidFill>
                <a:srgbClr val="FFC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lvl="0" algn="ctr">
              <a:buNone/>
            </a:pPr>
            <a:r>
              <a:rPr lang="en-US" sz="3000" b="1" u="sng" dirty="0" smtClean="0">
                <a:solidFill>
                  <a:srgbClr val="FFFF00"/>
                </a:solidFill>
              </a:rPr>
              <a:t>State  Contracts  =  Protect  The  State</a:t>
            </a:r>
            <a:endParaRPr lang="en-US" sz="3000" u="sng" dirty="0" smtClean="0">
              <a:solidFill>
                <a:srgbClr val="FFFF00"/>
              </a:solidFill>
            </a:endParaRPr>
          </a:p>
          <a:p>
            <a:pPr algn="just"/>
            <a:endParaRPr lang="en-US" sz="800" b="1" dirty="0" smtClean="0">
              <a:solidFill>
                <a:srgbClr val="FFC000"/>
              </a:solidFill>
            </a:endParaRPr>
          </a:p>
          <a:p>
            <a:pPr algn="just"/>
            <a:r>
              <a:rPr lang="en-US" sz="2500" b="1" dirty="0" smtClean="0">
                <a:solidFill>
                  <a:srgbClr val="FFC000"/>
                </a:solidFill>
              </a:rPr>
              <a:t>Terms and conditions on State Contracts are drafted by the Attorney General’s Office to protect the legal interest of governmental entities in the State of Utah. </a:t>
            </a:r>
            <a:r>
              <a:rPr lang="en-US" sz="2600" b="1" dirty="0" smtClean="0">
                <a:solidFill>
                  <a:srgbClr val="FFC000"/>
                </a:solidFill>
              </a:rPr>
              <a:t> </a:t>
            </a:r>
            <a:endParaRPr lang="en-US" sz="800" b="1" dirty="0" smtClean="0">
              <a:solidFill>
                <a:srgbClr val="FFC000"/>
              </a:solidFill>
            </a:endParaRPr>
          </a:p>
          <a:p>
            <a:pPr algn="just"/>
            <a:endParaRPr lang="en-US" sz="800" b="1" dirty="0" smtClean="0">
              <a:solidFill>
                <a:srgbClr val="FFC000"/>
              </a:solidFill>
            </a:endParaRPr>
          </a:p>
          <a:p>
            <a:pPr algn="just"/>
            <a:r>
              <a:rPr lang="en-US" sz="2500" b="1" dirty="0" smtClean="0">
                <a:solidFill>
                  <a:srgbClr val="FFC000"/>
                </a:solidFill>
              </a:rPr>
              <a:t>Contract terms and conditions are continually upgraded and refined based on “lessons learned” from the thousands of contracts issued by State Purchasing.</a:t>
            </a:r>
            <a:endParaRPr lang="en-US" sz="800" b="1" dirty="0" smtClean="0">
              <a:solidFill>
                <a:srgbClr val="FFC000"/>
              </a:solidFill>
            </a:endParaRPr>
          </a:p>
          <a:p>
            <a:pPr algn="just"/>
            <a:endParaRPr lang="en-US" sz="800" b="1" dirty="0" smtClean="0">
              <a:solidFill>
                <a:srgbClr val="FFC000"/>
              </a:solidFill>
            </a:endParaRPr>
          </a:p>
          <a:p>
            <a:pPr algn="just"/>
            <a:r>
              <a:rPr lang="en-US" sz="2500" b="1" dirty="0" smtClean="0">
                <a:solidFill>
                  <a:srgbClr val="FFC000"/>
                </a:solidFill>
              </a:rPr>
              <a:t>Stronger Ts &amp; Cs can only be achieved via the leverage of cooperative contracting</a:t>
            </a:r>
            <a:r>
              <a:rPr lang="en-US" sz="2600" b="1" dirty="0" smtClean="0">
                <a:solidFill>
                  <a:srgbClr val="FFC000"/>
                </a:solidFill>
              </a:rPr>
              <a:t>  </a:t>
            </a:r>
            <a:r>
              <a:rPr lang="en-US" sz="2000" b="1" dirty="0" smtClean="0">
                <a:solidFill>
                  <a:srgbClr val="FFC000"/>
                </a:solidFill>
              </a:rPr>
              <a:t>(large $ spend volume and large # users)</a:t>
            </a:r>
            <a:r>
              <a:rPr lang="en-US" sz="2600" b="1" dirty="0" smtClean="0">
                <a:solidFill>
                  <a:srgbClr val="FFC000"/>
                </a:solidFill>
              </a:rPr>
              <a:t>  </a:t>
            </a:r>
          </a:p>
          <a:p>
            <a:pPr algn="just">
              <a:buNone/>
            </a:pPr>
            <a:endParaRPr lang="en-US" sz="400" b="1" dirty="0" smtClean="0">
              <a:solidFill>
                <a:schemeClr val="bg1"/>
              </a:solidFill>
            </a:endParaRPr>
          </a:p>
          <a:p>
            <a:pPr algn="just">
              <a:buNone/>
            </a:pPr>
            <a:r>
              <a:rPr lang="en-US" sz="2600" b="1" dirty="0" smtClean="0">
                <a:solidFill>
                  <a:schemeClr val="bg1"/>
                </a:solidFill>
              </a:rPr>
              <a:t>	</a:t>
            </a:r>
            <a:r>
              <a:rPr lang="en-US" sz="2500" b="1" dirty="0" smtClean="0">
                <a:solidFill>
                  <a:schemeClr val="bg1"/>
                </a:solidFill>
              </a:rPr>
              <a:t>Example:  WSCA Tires and Tubes Contract</a:t>
            </a:r>
            <a:r>
              <a:rPr lang="en-US" sz="2600" b="1" dirty="0" smtClean="0">
                <a:solidFill>
                  <a:schemeClr val="bg1"/>
                </a:solidFill>
              </a:rPr>
              <a:t>	</a:t>
            </a:r>
          </a:p>
          <a:p>
            <a:pPr algn="just">
              <a:buNone/>
            </a:pPr>
            <a:r>
              <a:rPr lang="en-US" sz="2200" b="1" dirty="0" smtClean="0">
                <a:solidFill>
                  <a:schemeClr val="bg1"/>
                </a:solidFill>
              </a:rPr>
              <a:t>	   Manufacturer’s Ts &amp; Cs             =      Replacement value of Defective Tire</a:t>
            </a:r>
          </a:p>
          <a:p>
            <a:pPr algn="just">
              <a:buNone/>
            </a:pPr>
            <a:r>
              <a:rPr lang="en-US" sz="2200" b="1" dirty="0" smtClean="0">
                <a:solidFill>
                  <a:schemeClr val="bg1"/>
                </a:solidFill>
              </a:rPr>
              <a:t>	   Negotiated Contract Ts &amp; Cs    =      $1 million bodily injury</a:t>
            </a:r>
          </a:p>
          <a:p>
            <a:pPr lvl="8" algn="just">
              <a:buNone/>
            </a:pPr>
            <a:r>
              <a:rPr lang="en-US" sz="2200" b="1" dirty="0" smtClean="0">
                <a:solidFill>
                  <a:schemeClr val="bg1"/>
                </a:solidFill>
              </a:rPr>
              <a:t>              $1 million property damage</a:t>
            </a:r>
          </a:p>
          <a:p>
            <a:pPr lvl="8" algn="just">
              <a:buNone/>
            </a:pPr>
            <a:r>
              <a:rPr lang="en-US" sz="2200" b="1" dirty="0" smtClean="0">
                <a:solidFill>
                  <a:schemeClr val="bg1"/>
                </a:solidFill>
              </a:rPr>
              <a:t>              $1 million personal injury</a:t>
            </a:r>
          </a:p>
          <a:p>
            <a:pPr lvl="8" algn="just">
              <a:buNone/>
            </a:pPr>
            <a:endParaRPr lang="en-US" sz="1000" b="1" dirty="0" smtClean="0">
              <a:solidFill>
                <a:srgbClr val="FFC000"/>
              </a:solidFill>
            </a:endParaRPr>
          </a:p>
          <a:p>
            <a:pPr>
              <a:buNone/>
            </a:pPr>
            <a:r>
              <a:rPr lang="en-US" sz="2000" dirty="0" smtClean="0"/>
              <a:t>	</a:t>
            </a:r>
          </a:p>
          <a:p>
            <a:pPr algn="ctr">
              <a:buNone/>
            </a:pPr>
            <a:endParaRPr lang="en-US"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lvl="0" algn="ctr">
              <a:buNone/>
            </a:pPr>
            <a:r>
              <a:rPr lang="en-US" sz="3000" b="1" u="sng" dirty="0" smtClean="0">
                <a:solidFill>
                  <a:srgbClr val="FFFF00"/>
                </a:solidFill>
              </a:rPr>
              <a:t>State  Contracts  =  Protect  The  State</a:t>
            </a:r>
            <a:endParaRPr lang="en-US" sz="3000" u="sng" dirty="0" smtClean="0">
              <a:solidFill>
                <a:srgbClr val="FFFF00"/>
              </a:solidFill>
            </a:endParaRPr>
          </a:p>
          <a:p>
            <a:pPr algn="just"/>
            <a:endParaRPr lang="en-US" sz="2800" b="1" dirty="0" smtClean="0">
              <a:solidFill>
                <a:srgbClr val="FFC000"/>
              </a:solidFill>
            </a:endParaRPr>
          </a:p>
          <a:p>
            <a:pPr lvl="1" algn="ctr">
              <a:buNone/>
            </a:pPr>
            <a:r>
              <a:rPr lang="en-US" sz="3600" b="1" dirty="0" smtClean="0">
                <a:solidFill>
                  <a:schemeClr val="bg1"/>
                </a:solidFill>
              </a:rPr>
              <a:t>If You Don’t Buy From State Contract, </a:t>
            </a:r>
          </a:p>
          <a:p>
            <a:pPr lvl="1" algn="ctr">
              <a:buNone/>
            </a:pPr>
            <a:r>
              <a:rPr lang="en-US" sz="3600" b="1" dirty="0" smtClean="0">
                <a:solidFill>
                  <a:schemeClr val="bg1"/>
                </a:solidFill>
              </a:rPr>
              <a:t>Whose Contract Are you Using ?</a:t>
            </a:r>
          </a:p>
          <a:p>
            <a:pPr algn="just"/>
            <a:endParaRPr lang="en-US" sz="2800" b="1" dirty="0" smtClean="0">
              <a:solidFill>
                <a:srgbClr val="FFC000"/>
              </a:solidFill>
            </a:endParaRPr>
          </a:p>
          <a:p>
            <a:pPr algn="just">
              <a:buNone/>
            </a:pPr>
            <a:r>
              <a:rPr lang="en-US" sz="2800" b="1" dirty="0" smtClean="0">
                <a:solidFill>
                  <a:srgbClr val="FFC000"/>
                </a:solidFill>
              </a:rPr>
              <a:t>	State Contract  	   =       Drafted by Attorney General  </a:t>
            </a:r>
          </a:p>
          <a:p>
            <a:pPr algn="just">
              <a:buNone/>
            </a:pPr>
            <a:r>
              <a:rPr lang="en-US" sz="2800" b="1" dirty="0" smtClean="0">
                <a:solidFill>
                  <a:srgbClr val="FFC000"/>
                </a:solidFill>
              </a:rPr>
              <a:t>				            Protect Interests of the State</a:t>
            </a:r>
          </a:p>
          <a:p>
            <a:pPr algn="just"/>
            <a:endParaRPr lang="en-US" b="1" dirty="0" smtClean="0">
              <a:solidFill>
                <a:srgbClr val="FFC000"/>
              </a:solidFill>
            </a:endParaRPr>
          </a:p>
          <a:p>
            <a:pPr algn="just">
              <a:buNone/>
            </a:pPr>
            <a:r>
              <a:rPr lang="en-US" sz="2800" b="1" dirty="0" smtClean="0">
                <a:solidFill>
                  <a:srgbClr val="FFC000"/>
                </a:solidFill>
              </a:rPr>
              <a:t>	Vendor Contract   =       Drafted by Vendor’s Attorney </a:t>
            </a:r>
          </a:p>
          <a:p>
            <a:pPr algn="just">
              <a:buNone/>
            </a:pPr>
            <a:r>
              <a:rPr lang="en-US" sz="2800" b="1" dirty="0" smtClean="0">
                <a:solidFill>
                  <a:srgbClr val="FFC000"/>
                </a:solidFill>
              </a:rPr>
              <a:t>					 Protect Interests of Vendor</a:t>
            </a:r>
          </a:p>
          <a:p>
            <a:pPr algn="just">
              <a:buNone/>
            </a:pPr>
            <a:endParaRPr lang="en-US" sz="2000" b="1" dirty="0" smtClean="0">
              <a:solidFill>
                <a:srgbClr val="FFC000"/>
              </a:solidFill>
            </a:endParaRPr>
          </a:p>
          <a:p>
            <a:pPr algn="just">
              <a:buNone/>
            </a:pPr>
            <a:r>
              <a:rPr lang="en-US" sz="2000" b="1" dirty="0" smtClean="0">
                <a:solidFill>
                  <a:srgbClr val="FFC000"/>
                </a:solidFill>
              </a:rPr>
              <a:t>	</a:t>
            </a:r>
            <a:r>
              <a:rPr lang="en-US" sz="2000" b="1" i="1" dirty="0" smtClean="0">
                <a:solidFill>
                  <a:schemeClr val="bg1"/>
                </a:solidFill>
              </a:rPr>
              <a:t>“Using  a  vendor’s  contract,  without  having  it  reviewed  by  the  Attorney </a:t>
            </a:r>
          </a:p>
          <a:p>
            <a:pPr algn="just">
              <a:buNone/>
            </a:pPr>
            <a:r>
              <a:rPr lang="en-US" sz="2000" b="1" i="1" dirty="0" smtClean="0">
                <a:solidFill>
                  <a:schemeClr val="bg1"/>
                </a:solidFill>
              </a:rPr>
              <a:t>	General’s  Office,  exposes  the  State  to  significant  risk”</a:t>
            </a:r>
            <a:r>
              <a:rPr lang="en-US" sz="2000" b="1" i="1" dirty="0" smtClean="0">
                <a:solidFill>
                  <a:srgbClr val="FFC000"/>
                </a:solidFill>
              </a:rPr>
              <a:t>    </a:t>
            </a:r>
            <a:r>
              <a:rPr lang="en-US" sz="1400" b="1" i="1" dirty="0" smtClean="0">
                <a:solidFill>
                  <a:srgbClr val="FFC000"/>
                </a:solidFill>
              </a:rPr>
              <a:t>Alan Bachman, Asst A.G.</a:t>
            </a:r>
          </a:p>
          <a:p>
            <a:pPr algn="just">
              <a:buNone/>
            </a:pPr>
            <a:endParaRPr lang="en-US" sz="2800" b="1" dirty="0" smtClean="0">
              <a:solidFill>
                <a:srgbClr val="FFC000"/>
              </a:solidFill>
            </a:endParaRPr>
          </a:p>
          <a:p>
            <a:pPr algn="just">
              <a:buNone/>
            </a:pPr>
            <a:endParaRPr lang="en-US" sz="2800" b="1" dirty="0" smtClean="0">
              <a:solidFill>
                <a:srgbClr val="FFC000"/>
              </a:solidFill>
            </a:endParaRPr>
          </a:p>
          <a:p>
            <a:pPr algn="just"/>
            <a:endParaRPr lang="en-US" sz="2500" b="1" dirty="0" smtClean="0">
              <a:solidFill>
                <a:srgbClr val="FFC000"/>
              </a:solidFill>
            </a:endParaRPr>
          </a:p>
          <a:p>
            <a:pPr lvl="8" algn="just">
              <a:buNone/>
            </a:pPr>
            <a:endParaRPr lang="en-US" sz="1000" b="1" dirty="0" smtClean="0">
              <a:solidFill>
                <a:srgbClr val="FFC000"/>
              </a:solidFill>
            </a:endParaRPr>
          </a:p>
          <a:p>
            <a:pPr>
              <a:buNone/>
            </a:pPr>
            <a:r>
              <a:rPr lang="en-US" sz="2000" dirty="0" smtClean="0"/>
              <a:t>	</a:t>
            </a:r>
          </a:p>
          <a:p>
            <a:pPr algn="ctr">
              <a:buNone/>
            </a:pPr>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sz="3600" b="1" u="sng" dirty="0" smtClean="0">
                <a:solidFill>
                  <a:srgbClr val="FFFF00"/>
                </a:solidFill>
              </a:rPr>
              <a:t>Letter  From  State  Employee  to  Legislator</a:t>
            </a:r>
          </a:p>
          <a:p>
            <a:pPr algn="just">
              <a:buNone/>
            </a:pPr>
            <a:endParaRPr lang="en-US" sz="2000" dirty="0" smtClean="0">
              <a:solidFill>
                <a:srgbClr val="FFC000"/>
              </a:solidFill>
            </a:endParaRPr>
          </a:p>
          <a:p>
            <a:pPr algn="just">
              <a:buNone/>
            </a:pPr>
            <a:r>
              <a:rPr lang="en-US" sz="2800" dirty="0" smtClean="0">
                <a:solidFill>
                  <a:srgbClr val="FFC000"/>
                </a:solidFill>
              </a:rPr>
              <a:t>	“I am an employee with the State of Utah and I am concerned about the major over charging that our budgets have to endure in order to purchase items through state contracted vendors. I understand that this arrangement has been mandated by the Legislature.  I am hoping that something can be done about this.  Let me give you a very recent example of this misuse of state funds.  We need to buy 10 new chairs.  Even though we have a contract with Office Max, and are able to find perfectly acceptable chairs from them for $119, we are obligated to buy chairs from another vendor for $400 each.”</a:t>
            </a:r>
          </a:p>
          <a:p>
            <a:pPr>
              <a:buNone/>
            </a:pPr>
            <a:endParaRPr lang="en-US" sz="2000" dirty="0" smtClean="0">
              <a:solidFill>
                <a:schemeClr val="bg1"/>
              </a:solidFill>
            </a:endParaRPr>
          </a:p>
          <a:p>
            <a:pPr algn="just">
              <a:buNone/>
            </a:pPr>
            <a:r>
              <a:rPr lang="en-US" sz="2400" dirty="0" smtClean="0">
                <a:solidFill>
                  <a:srgbClr val="FFC000"/>
                </a:solidFill>
              </a:rPr>
              <a:t/>
            </a:r>
            <a:br>
              <a:rPr lang="en-US" sz="2400" dirty="0" smtClean="0">
                <a:solidFill>
                  <a:srgbClr val="FFC000"/>
                </a:solidFill>
              </a:rPr>
            </a:br>
            <a:r>
              <a:rPr lang="en-US" sz="2000" dirty="0" smtClean="0"/>
              <a:t/>
            </a:r>
            <a:br>
              <a:rPr lang="en-US" sz="2000" dirty="0" smtClean="0"/>
            </a:br>
            <a:endParaRPr lang="en-US" sz="2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lvl="0" algn="ctr">
              <a:buNone/>
            </a:pPr>
            <a:r>
              <a:rPr lang="en-US" sz="2600" b="1" u="sng" dirty="0" smtClean="0">
                <a:solidFill>
                  <a:srgbClr val="FFFF00"/>
                </a:solidFill>
              </a:rPr>
              <a:t>State Contracts  =  Superior Maintenance/Service Agreements</a:t>
            </a:r>
            <a:endParaRPr lang="en-US" sz="1200" b="1" u="sng" dirty="0" smtClean="0">
              <a:solidFill>
                <a:srgbClr val="FFFF00"/>
              </a:solidFill>
            </a:endParaRPr>
          </a:p>
          <a:p>
            <a:pPr algn="just">
              <a:buNone/>
            </a:pPr>
            <a:r>
              <a:rPr lang="en-US" sz="1200" b="1" dirty="0" smtClean="0">
                <a:solidFill>
                  <a:srgbClr val="FFC000"/>
                </a:solidFill>
              </a:rPr>
              <a:t>	</a:t>
            </a:r>
          </a:p>
          <a:p>
            <a:pPr algn="just">
              <a:buNone/>
            </a:pPr>
            <a:r>
              <a:rPr lang="en-US" sz="2800" b="1" dirty="0" smtClean="0">
                <a:solidFill>
                  <a:srgbClr val="FFC000"/>
                </a:solidFill>
              </a:rPr>
              <a:t>	</a:t>
            </a:r>
            <a:r>
              <a:rPr lang="en-US" sz="2400" b="1" dirty="0" smtClean="0">
                <a:solidFill>
                  <a:srgbClr val="FFC000"/>
                </a:solidFill>
              </a:rPr>
              <a:t>The large spend volume on state contracts enables State Purchasing to negotiate for improved maintenance and Service agreements. </a:t>
            </a:r>
          </a:p>
          <a:p>
            <a:pPr algn="just">
              <a:buNone/>
            </a:pPr>
            <a:endParaRPr lang="en-US" sz="2400" b="1" dirty="0" smtClean="0">
              <a:solidFill>
                <a:srgbClr val="FFC000"/>
              </a:solidFill>
            </a:endParaRPr>
          </a:p>
          <a:p>
            <a:pPr algn="just">
              <a:buNone/>
            </a:pPr>
            <a:r>
              <a:rPr lang="en-US" sz="2400" b="1" dirty="0" smtClean="0">
                <a:solidFill>
                  <a:srgbClr val="FFC000"/>
                </a:solidFill>
              </a:rPr>
              <a:t>	Without the leverage of state cooperative contracts, single item procurements by State agencies and small public entities in rural areas are a very low priority in terms of vendor customer service.</a:t>
            </a:r>
            <a:r>
              <a:rPr lang="en-US" sz="2600" b="1" dirty="0" smtClean="0">
                <a:solidFill>
                  <a:srgbClr val="FFC000"/>
                </a:solidFill>
              </a:rPr>
              <a:t>  </a:t>
            </a:r>
          </a:p>
          <a:p>
            <a:pPr algn="just">
              <a:buNone/>
            </a:pPr>
            <a:endParaRPr lang="en-US" sz="1400" b="1" dirty="0" smtClean="0">
              <a:solidFill>
                <a:srgbClr val="FFC000"/>
              </a:solidFill>
            </a:endParaRPr>
          </a:p>
          <a:p>
            <a:pPr algn="just">
              <a:buNone/>
            </a:pPr>
            <a:r>
              <a:rPr lang="en-US" sz="2600" b="1" dirty="0" smtClean="0">
                <a:solidFill>
                  <a:srgbClr val="FFC000"/>
                </a:solidFill>
              </a:rPr>
              <a:t>	</a:t>
            </a:r>
            <a:r>
              <a:rPr lang="en-US" sz="2400" b="1" dirty="0" smtClean="0">
                <a:solidFill>
                  <a:srgbClr val="FFC000"/>
                </a:solidFill>
              </a:rPr>
              <a:t>Vendors on state contract value the prospect of future sales from the State contracts so greatly that all public entities are a high priority and receive excellent customer service regardless of the number of items purchased or the size/location of the public entity.</a:t>
            </a:r>
          </a:p>
          <a:p>
            <a:pPr algn="just">
              <a:buNone/>
            </a:pPr>
            <a:r>
              <a:rPr lang="en-US" sz="2600" b="1" dirty="0" smtClean="0">
                <a:solidFill>
                  <a:srgbClr val="FFC000"/>
                </a:solidFill>
              </a:rPr>
              <a:t> </a:t>
            </a:r>
            <a:r>
              <a:rPr lang="en-US" sz="1600" b="1" dirty="0" smtClean="0">
                <a:solidFill>
                  <a:schemeClr val="bg1"/>
                </a:solidFill>
              </a:rPr>
              <a:t>		</a:t>
            </a:r>
          </a:p>
          <a:p>
            <a:pPr algn="ctr">
              <a:buNone/>
            </a:pPr>
            <a:r>
              <a:rPr lang="en-US" sz="2400" b="1" dirty="0" smtClean="0">
                <a:solidFill>
                  <a:schemeClr val="bg1"/>
                </a:solidFill>
              </a:rPr>
              <a:t>	</a:t>
            </a:r>
            <a:r>
              <a:rPr lang="en-US" sz="2300" b="1" i="1" dirty="0" smtClean="0">
                <a:solidFill>
                  <a:schemeClr val="bg1"/>
                </a:solidFill>
              </a:rPr>
              <a:t>In many cases contract terms/conditions and </a:t>
            </a:r>
          </a:p>
          <a:p>
            <a:pPr algn="ctr">
              <a:buNone/>
            </a:pPr>
            <a:r>
              <a:rPr lang="en-US" sz="2300" b="1" i="1" dirty="0" smtClean="0">
                <a:solidFill>
                  <a:schemeClr val="bg1"/>
                </a:solidFill>
              </a:rPr>
              <a:t>maintenance/service agreements are </a:t>
            </a:r>
            <a:r>
              <a:rPr lang="en-US" sz="2300" b="1" i="1" u="sng" dirty="0" smtClean="0">
                <a:solidFill>
                  <a:schemeClr val="bg1"/>
                </a:solidFill>
              </a:rPr>
              <a:t>More</a:t>
            </a:r>
            <a:r>
              <a:rPr lang="en-US" sz="2300" b="1" i="1" dirty="0" smtClean="0">
                <a:solidFill>
                  <a:schemeClr val="bg1"/>
                </a:solidFill>
              </a:rPr>
              <a:t> important than price.</a:t>
            </a:r>
            <a:endParaRPr lang="en-US" sz="2300" i="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lvl="0" algn="ctr">
              <a:buNone/>
            </a:pPr>
            <a:r>
              <a:rPr lang="en-US" sz="2800" b="1" u="sng" dirty="0" smtClean="0">
                <a:solidFill>
                  <a:srgbClr val="FFFF00"/>
                </a:solidFill>
              </a:rPr>
              <a:t>State Contracts  =  Compliance With Procurement Code</a:t>
            </a:r>
            <a:endParaRPr lang="en-US" sz="2800" u="sng" dirty="0" smtClean="0">
              <a:solidFill>
                <a:srgbClr val="FFFF00"/>
              </a:solidFill>
            </a:endParaRPr>
          </a:p>
          <a:p>
            <a:pPr algn="ctr">
              <a:buNone/>
            </a:pPr>
            <a:r>
              <a:rPr lang="en-US" sz="2000" dirty="0" smtClean="0">
                <a:solidFill>
                  <a:srgbClr val="FFC000"/>
                </a:solidFill>
              </a:rPr>
              <a:t>All state cooperative contracts are in full legal compliance with Procurement Code </a:t>
            </a:r>
          </a:p>
          <a:p>
            <a:pPr algn="just"/>
            <a:endParaRPr lang="en-US" sz="2400" dirty="0" smtClean="0">
              <a:solidFill>
                <a:srgbClr val="FFC000"/>
              </a:solidFill>
            </a:endParaRPr>
          </a:p>
          <a:p>
            <a:pPr algn="just">
              <a:buNone/>
            </a:pPr>
            <a:r>
              <a:rPr lang="en-US" sz="2400" u="sng" dirty="0" smtClean="0">
                <a:solidFill>
                  <a:srgbClr val="FFC000"/>
                </a:solidFill>
              </a:rPr>
              <a:t>Headlines From Across The Nation</a:t>
            </a:r>
          </a:p>
          <a:p>
            <a:pPr algn="just">
              <a:buNone/>
            </a:pPr>
            <a:endParaRPr lang="en-US" sz="800" u="sng" dirty="0" smtClean="0">
              <a:solidFill>
                <a:srgbClr val="FFC000"/>
              </a:solidFill>
            </a:endParaRPr>
          </a:p>
          <a:p>
            <a:pPr algn="just">
              <a:buNone/>
            </a:pPr>
            <a:r>
              <a:rPr lang="en-US" sz="2400" dirty="0" smtClean="0">
                <a:solidFill>
                  <a:srgbClr val="FFC000"/>
                </a:solidFill>
              </a:rPr>
              <a:t>County Auditor:     	</a:t>
            </a:r>
            <a:r>
              <a:rPr lang="en-US" sz="2200" i="1" dirty="0" smtClean="0">
                <a:solidFill>
                  <a:schemeClr val="bg1"/>
                </a:solidFill>
              </a:rPr>
              <a:t>“Contracts Geared to Protect Engineer’s </a:t>
            </a:r>
          </a:p>
          <a:p>
            <a:pPr algn="just">
              <a:buNone/>
            </a:pPr>
            <a:r>
              <a:rPr lang="en-US" sz="2200" i="1" dirty="0" smtClean="0">
                <a:solidFill>
                  <a:schemeClr val="bg1"/>
                </a:solidFill>
              </a:rPr>
              <a:t>				Interests Instead of Taxpayers.”</a:t>
            </a:r>
          </a:p>
          <a:p>
            <a:pPr algn="just">
              <a:buNone/>
            </a:pPr>
            <a:endParaRPr lang="en-US" sz="1600" i="1" dirty="0" smtClean="0">
              <a:solidFill>
                <a:srgbClr val="FFC000"/>
              </a:solidFill>
            </a:endParaRPr>
          </a:p>
          <a:p>
            <a:pPr algn="just">
              <a:buNone/>
            </a:pPr>
            <a:r>
              <a:rPr lang="en-US" sz="2400" i="1" dirty="0" smtClean="0">
                <a:solidFill>
                  <a:srgbClr val="FFC000"/>
                </a:solidFill>
              </a:rPr>
              <a:t>State Auditor:      	</a:t>
            </a:r>
            <a:r>
              <a:rPr lang="en-US" sz="2400" i="1" dirty="0" smtClean="0">
                <a:solidFill>
                  <a:schemeClr val="bg1"/>
                </a:solidFill>
              </a:rPr>
              <a:t>“</a:t>
            </a:r>
            <a:r>
              <a:rPr lang="en-US" sz="2200" i="1" dirty="0" smtClean="0">
                <a:solidFill>
                  <a:schemeClr val="bg1"/>
                </a:solidFill>
              </a:rPr>
              <a:t>A state agency that handled hundreds of </a:t>
            </a:r>
          </a:p>
          <a:p>
            <a:pPr algn="just">
              <a:buNone/>
            </a:pPr>
            <a:r>
              <a:rPr lang="en-US" sz="2200" i="1" dirty="0" smtClean="0">
                <a:solidFill>
                  <a:schemeClr val="bg1"/>
                </a:solidFill>
              </a:rPr>
              <a:t>				millions of dollars in state contracts didn't </a:t>
            </a:r>
          </a:p>
          <a:p>
            <a:pPr algn="just">
              <a:buNone/>
            </a:pPr>
            <a:r>
              <a:rPr lang="en-US" sz="2200" i="1" dirty="0" smtClean="0">
                <a:solidFill>
                  <a:schemeClr val="bg1"/>
                </a:solidFill>
              </a:rPr>
              <a:t>				follow proper bidding procedures, failed </a:t>
            </a:r>
          </a:p>
          <a:p>
            <a:pPr algn="just">
              <a:buNone/>
            </a:pPr>
            <a:r>
              <a:rPr lang="en-US" sz="2200" i="1" dirty="0" smtClean="0">
                <a:solidFill>
                  <a:schemeClr val="bg1"/>
                </a:solidFill>
              </a:rPr>
              <a:t>				to keep accurate records and may have </a:t>
            </a:r>
          </a:p>
          <a:p>
            <a:pPr algn="just">
              <a:buNone/>
            </a:pPr>
            <a:r>
              <a:rPr lang="en-US" sz="2200" i="1" dirty="0" smtClean="0">
                <a:solidFill>
                  <a:schemeClr val="bg1"/>
                </a:solidFill>
              </a:rPr>
              <a:t>				awarded a $13.8 million contract  to  a  </a:t>
            </a:r>
          </a:p>
          <a:p>
            <a:pPr algn="just">
              <a:buNone/>
            </a:pPr>
            <a:r>
              <a:rPr lang="en-US" sz="2200" i="1" dirty="0" smtClean="0">
                <a:solidFill>
                  <a:schemeClr val="bg1"/>
                </a:solidFill>
              </a:rPr>
              <a:t>				company that shouldn't have received  it. . .”</a:t>
            </a:r>
          </a:p>
          <a:p>
            <a:pPr algn="just">
              <a:buNone/>
            </a:pPr>
            <a:endParaRPr lang="en-US" sz="1600" i="1" dirty="0" smtClean="0">
              <a:solidFill>
                <a:srgbClr val="FFC000"/>
              </a:solidFill>
            </a:endParaRPr>
          </a:p>
          <a:p>
            <a:pPr algn="just">
              <a:buNone/>
            </a:pPr>
            <a:r>
              <a:rPr lang="en-US" sz="2400" i="1" dirty="0" smtClean="0">
                <a:solidFill>
                  <a:srgbClr val="FFC000"/>
                </a:solidFill>
              </a:rPr>
              <a:t>Auditor General:         </a:t>
            </a:r>
            <a:r>
              <a:rPr lang="en-US" sz="2200" i="1" dirty="0" smtClean="0">
                <a:solidFill>
                  <a:schemeClr val="bg1"/>
                </a:solidFill>
              </a:rPr>
              <a:t>“Board failed to adhere to state procurement 	                      	             		procedures in awarding $7 Million in contracts. . .”</a:t>
            </a:r>
          </a:p>
          <a:p>
            <a:pPr algn="just">
              <a:buNone/>
            </a:pPr>
            <a:endParaRPr lang="en-US" sz="2400" dirty="0" smtClean="0">
              <a:solidFill>
                <a:srgbClr val="FFC000"/>
              </a:solidFill>
            </a:endParaRPr>
          </a:p>
          <a:p>
            <a:pPr algn="ctr">
              <a:buNone/>
            </a:pPr>
            <a:endParaRPr lang="en-US" sz="2400" dirty="0" smtClean="0">
              <a:solidFill>
                <a:srgbClr val="FFC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b="1" u="sng" dirty="0" smtClean="0">
                <a:solidFill>
                  <a:srgbClr val="FFFF00"/>
                </a:solidFill>
              </a:rPr>
              <a:t>State  Contracts  Reduce  Personnel  Expense</a:t>
            </a:r>
          </a:p>
          <a:p>
            <a:pPr algn="ctr"/>
            <a:endParaRPr lang="en-US" sz="2400" b="1" dirty="0" smtClean="0">
              <a:solidFill>
                <a:schemeClr val="bg1"/>
              </a:solidFill>
            </a:endParaRPr>
          </a:p>
          <a:p>
            <a:pPr algn="ctr">
              <a:buNone/>
            </a:pPr>
            <a:r>
              <a:rPr lang="en-US" sz="2000" b="1" dirty="0" smtClean="0">
                <a:solidFill>
                  <a:srgbClr val="FFC000"/>
                </a:solidFill>
              </a:rPr>
              <a:t>   Added Annual Personnel Costs to Public Entities if State Purchasing  </a:t>
            </a:r>
          </a:p>
          <a:p>
            <a:pPr algn="ctr">
              <a:buNone/>
            </a:pPr>
            <a:r>
              <a:rPr lang="en-US" sz="2000" b="1" u="sng" dirty="0" smtClean="0">
                <a:solidFill>
                  <a:srgbClr val="FFC000"/>
                </a:solidFill>
              </a:rPr>
              <a:t>Didn’t Centralize Public Procurement Through Cooperative Contracts</a:t>
            </a:r>
            <a:endParaRPr lang="en-US" sz="800" b="1" u="sng" dirty="0" smtClean="0">
              <a:solidFill>
                <a:srgbClr val="FFC000"/>
              </a:solidFill>
            </a:endParaRPr>
          </a:p>
          <a:p>
            <a:pPr>
              <a:buNone/>
            </a:pPr>
            <a:r>
              <a:rPr lang="en-US" sz="800" b="1" dirty="0" smtClean="0">
                <a:solidFill>
                  <a:srgbClr val="FFC000"/>
                </a:solidFill>
              </a:rPr>
              <a:t>					</a:t>
            </a:r>
            <a:endParaRPr lang="en-US" sz="1600" b="1" dirty="0" smtClean="0">
              <a:solidFill>
                <a:srgbClr val="FFC000"/>
              </a:solidFill>
            </a:endParaRPr>
          </a:p>
          <a:p>
            <a:pPr>
              <a:buNone/>
            </a:pPr>
            <a:r>
              <a:rPr lang="en-US" sz="2200" b="1" dirty="0" smtClean="0">
                <a:solidFill>
                  <a:srgbClr val="FFC000"/>
                </a:solidFill>
              </a:rPr>
              <a:t>	Public Ed 		39 Districts </a:t>
            </a:r>
            <a:r>
              <a:rPr lang="en-US" sz="1400" b="1" dirty="0" smtClean="0">
                <a:solidFill>
                  <a:srgbClr val="FFC000"/>
                </a:solidFill>
              </a:rPr>
              <a:t>(1FTE)</a:t>
            </a:r>
            <a:r>
              <a:rPr lang="en-US" sz="2200" b="1" dirty="0" smtClean="0">
                <a:solidFill>
                  <a:srgbClr val="FFC000"/>
                </a:solidFill>
              </a:rPr>
              <a:t>      x    	$70,000     =     	$2.7 million </a:t>
            </a:r>
          </a:p>
          <a:p>
            <a:pPr>
              <a:buNone/>
            </a:pPr>
            <a:r>
              <a:rPr lang="en-US" sz="2000" b="1" dirty="0" smtClean="0">
                <a:solidFill>
                  <a:srgbClr val="FFC000"/>
                </a:solidFill>
              </a:rPr>
              <a:t>	</a:t>
            </a:r>
            <a:r>
              <a:rPr lang="en-US" sz="1800" b="1" dirty="0" smtClean="0">
                <a:solidFill>
                  <a:srgbClr val="FFC000"/>
                </a:solidFill>
              </a:rPr>
              <a:t>				         </a:t>
            </a:r>
          </a:p>
          <a:p>
            <a:pPr>
              <a:buNone/>
            </a:pPr>
            <a:r>
              <a:rPr lang="en-US" sz="2200" b="1" dirty="0" smtClean="0">
                <a:solidFill>
                  <a:srgbClr val="FFC000"/>
                </a:solidFill>
              </a:rPr>
              <a:t>	Higher Ed	  	15 Schools </a:t>
            </a:r>
            <a:r>
              <a:rPr lang="en-US" sz="1400" b="1" dirty="0" smtClean="0">
                <a:solidFill>
                  <a:srgbClr val="FFC000"/>
                </a:solidFill>
              </a:rPr>
              <a:t>(1 FTE)</a:t>
            </a:r>
            <a:r>
              <a:rPr lang="en-US" sz="2200" b="1" dirty="0" smtClean="0">
                <a:solidFill>
                  <a:srgbClr val="FFC000"/>
                </a:solidFill>
              </a:rPr>
              <a:t>      x     	$70,000     =     	$6.4 million</a:t>
            </a:r>
          </a:p>
          <a:p>
            <a:endParaRPr lang="en-US" sz="1800" b="1" dirty="0" smtClean="0">
              <a:solidFill>
                <a:srgbClr val="FFC000"/>
              </a:solidFill>
            </a:endParaRPr>
          </a:p>
          <a:p>
            <a:pPr>
              <a:buNone/>
            </a:pPr>
            <a:r>
              <a:rPr lang="en-US" sz="2200" b="1" dirty="0" smtClean="0">
                <a:solidFill>
                  <a:srgbClr val="FFC000"/>
                </a:solidFill>
              </a:rPr>
              <a:t>	Cities </a:t>
            </a:r>
            <a:r>
              <a:rPr lang="en-US" sz="1400" b="1" dirty="0" smtClean="0">
                <a:solidFill>
                  <a:srgbClr val="FFC000"/>
                </a:solidFill>
              </a:rPr>
              <a:t>(over 5,000)</a:t>
            </a:r>
            <a:r>
              <a:rPr lang="en-US" sz="2200" b="1" dirty="0" smtClean="0">
                <a:solidFill>
                  <a:srgbClr val="FFC000"/>
                </a:solidFill>
              </a:rPr>
              <a:t>   	83 Cities </a:t>
            </a:r>
            <a:r>
              <a:rPr lang="en-US" sz="1400" b="1" dirty="0" smtClean="0">
                <a:solidFill>
                  <a:srgbClr val="FFC000"/>
                </a:solidFill>
              </a:rPr>
              <a:t>(1 FTE)</a:t>
            </a:r>
            <a:r>
              <a:rPr lang="en-US" sz="2200" b="1" dirty="0" smtClean="0">
                <a:solidFill>
                  <a:srgbClr val="FFC000"/>
                </a:solidFill>
              </a:rPr>
              <a:t>          x    	$70,000     =     	$5.8 million</a:t>
            </a:r>
          </a:p>
          <a:p>
            <a:pPr>
              <a:buNone/>
            </a:pPr>
            <a:r>
              <a:rPr lang="en-US" sz="2000" b="1" dirty="0" smtClean="0">
                <a:solidFill>
                  <a:srgbClr val="FFC000"/>
                </a:solidFill>
              </a:rPr>
              <a:t>	</a:t>
            </a:r>
            <a:r>
              <a:rPr lang="en-US" sz="1800" b="1" dirty="0" smtClean="0">
                <a:solidFill>
                  <a:srgbClr val="FFC000"/>
                </a:solidFill>
              </a:rPr>
              <a:t>				</a:t>
            </a:r>
          </a:p>
          <a:p>
            <a:pPr>
              <a:buNone/>
            </a:pPr>
            <a:r>
              <a:rPr lang="en-US" sz="2200" b="1" dirty="0" smtClean="0">
                <a:solidFill>
                  <a:srgbClr val="FFC000"/>
                </a:solidFill>
              </a:rPr>
              <a:t>	Cities </a:t>
            </a:r>
            <a:r>
              <a:rPr lang="en-US" sz="1400" b="1" dirty="0" smtClean="0">
                <a:solidFill>
                  <a:srgbClr val="FFC000"/>
                </a:solidFill>
              </a:rPr>
              <a:t>(under 5,000)</a:t>
            </a:r>
            <a:r>
              <a:rPr lang="en-US" sz="2200" b="1" dirty="0" smtClean="0">
                <a:solidFill>
                  <a:srgbClr val="FFC000"/>
                </a:solidFill>
              </a:rPr>
              <a:t>  	160 Cities </a:t>
            </a:r>
            <a:r>
              <a:rPr lang="en-US" sz="1400" b="1" dirty="0" smtClean="0">
                <a:solidFill>
                  <a:srgbClr val="FFC000"/>
                </a:solidFill>
              </a:rPr>
              <a:t>(1/2 FTE)</a:t>
            </a:r>
            <a:r>
              <a:rPr lang="en-US" sz="2200" b="1" dirty="0" smtClean="0">
                <a:solidFill>
                  <a:srgbClr val="FFC000"/>
                </a:solidFill>
              </a:rPr>
              <a:t>     x    	$26,000     =     	$4.1 million</a:t>
            </a:r>
          </a:p>
          <a:p>
            <a:pPr>
              <a:buNone/>
            </a:pPr>
            <a:r>
              <a:rPr lang="en-US" sz="1800" b="1" dirty="0" smtClean="0">
                <a:solidFill>
                  <a:srgbClr val="FFC000"/>
                </a:solidFill>
              </a:rPr>
              <a:t>					 </a:t>
            </a:r>
          </a:p>
          <a:p>
            <a:pPr>
              <a:buNone/>
            </a:pPr>
            <a:r>
              <a:rPr lang="en-US" sz="2200" b="1" dirty="0" smtClean="0">
                <a:solidFill>
                  <a:srgbClr val="FFC000"/>
                </a:solidFill>
              </a:rPr>
              <a:t>	Counties	  	29 Counties </a:t>
            </a:r>
            <a:r>
              <a:rPr lang="en-US" sz="1400" b="1" dirty="0" smtClean="0">
                <a:solidFill>
                  <a:srgbClr val="FFC000"/>
                </a:solidFill>
              </a:rPr>
              <a:t>(1 FTE)</a:t>
            </a:r>
            <a:r>
              <a:rPr lang="en-US" sz="2200" b="1" dirty="0" smtClean="0">
                <a:solidFill>
                  <a:srgbClr val="FFC000"/>
                </a:solidFill>
              </a:rPr>
              <a:t>    x     	$70,000     =     	</a:t>
            </a:r>
            <a:r>
              <a:rPr lang="en-US" sz="2200" b="1" u="sng" dirty="0" smtClean="0">
                <a:solidFill>
                  <a:srgbClr val="FFC000"/>
                </a:solidFill>
              </a:rPr>
              <a:t>$2.0 million</a:t>
            </a:r>
            <a:r>
              <a:rPr lang="en-US" sz="2200" b="1" dirty="0" smtClean="0">
                <a:solidFill>
                  <a:srgbClr val="FFC000"/>
                </a:solidFill>
              </a:rPr>
              <a:t>   </a:t>
            </a:r>
          </a:p>
          <a:p>
            <a:pPr>
              <a:buNone/>
            </a:pPr>
            <a:endParaRPr lang="en-US" sz="1800" b="1" dirty="0" smtClean="0">
              <a:solidFill>
                <a:srgbClr val="FFC000"/>
              </a:solidFill>
            </a:endParaRPr>
          </a:p>
          <a:p>
            <a:pPr>
              <a:buNone/>
            </a:pPr>
            <a:r>
              <a:rPr lang="en-US" sz="2000" b="1" dirty="0">
                <a:solidFill>
                  <a:srgbClr val="FFC000"/>
                </a:solidFill>
              </a:rPr>
              <a:t>	</a:t>
            </a:r>
            <a:r>
              <a:rPr lang="en-US" sz="2200" b="1" dirty="0" smtClean="0">
                <a:solidFill>
                  <a:srgbClr val="FFC000"/>
                </a:solidFill>
              </a:rPr>
              <a:t>Total Added Cost Per Year                                               		$21 million</a:t>
            </a:r>
          </a:p>
          <a:p>
            <a:pPr algn="ctr">
              <a:buNone/>
            </a:pPr>
            <a:endParaRPr lang="en-US" sz="2000" dirty="0" smtClean="0">
              <a:solidFill>
                <a:srgbClr val="FFC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b="1" u="sng" dirty="0" smtClean="0">
                <a:solidFill>
                  <a:srgbClr val="FFFF00"/>
                </a:solidFill>
              </a:rPr>
              <a:t>State  Contracts  =  Opportunity  For  Local  Vendors</a:t>
            </a:r>
          </a:p>
          <a:p>
            <a:pPr algn="just">
              <a:buNone/>
            </a:pPr>
            <a:endParaRPr lang="en-US" sz="2600" dirty="0" smtClean="0">
              <a:solidFill>
                <a:srgbClr val="FFC000"/>
              </a:solidFill>
            </a:endParaRPr>
          </a:p>
          <a:p>
            <a:pPr algn="just">
              <a:buNone/>
            </a:pPr>
            <a:r>
              <a:rPr lang="en-US" sz="2600" b="1" dirty="0" smtClean="0">
                <a:solidFill>
                  <a:srgbClr val="FFC000"/>
                </a:solidFill>
              </a:rPr>
              <a:t>	</a:t>
            </a:r>
            <a:r>
              <a:rPr lang="en-US" sz="2800" b="1" dirty="0" smtClean="0">
                <a:solidFill>
                  <a:srgbClr val="FFC000"/>
                </a:solidFill>
              </a:rPr>
              <a:t>Unlike contracts promoted by other purchasing cooperatives, State Contracts provide local, Utah-based businesses, with an opportunity to bid and receive State Contracts and make sales to public entities in Utah.</a:t>
            </a:r>
            <a:endParaRPr lang="en-US" sz="2600" b="1" dirty="0" smtClean="0">
              <a:solidFill>
                <a:srgbClr val="FFC000"/>
              </a:solidFill>
            </a:endParaRPr>
          </a:p>
          <a:p>
            <a:pPr algn="just">
              <a:buNone/>
            </a:pPr>
            <a:r>
              <a:rPr lang="en-US" sz="2000" b="1" dirty="0" smtClean="0">
                <a:solidFill>
                  <a:srgbClr val="FFC000"/>
                </a:solidFill>
              </a:rPr>
              <a:t>	</a:t>
            </a:r>
            <a:r>
              <a:rPr lang="en-US" sz="800" b="1" dirty="0" smtClean="0">
                <a:solidFill>
                  <a:srgbClr val="FFC000"/>
                </a:solidFill>
              </a:rPr>
              <a:t>	</a:t>
            </a:r>
            <a:r>
              <a:rPr lang="en-US" sz="2000" b="1" dirty="0" smtClean="0">
                <a:solidFill>
                  <a:srgbClr val="FFC000"/>
                </a:solidFill>
              </a:rPr>
              <a:t>						       </a:t>
            </a:r>
            <a:r>
              <a:rPr lang="en-US" sz="2400" b="1" dirty="0" smtClean="0">
                <a:solidFill>
                  <a:schemeClr val="bg1"/>
                </a:solidFill>
              </a:rPr>
              <a:t>	             </a:t>
            </a:r>
          </a:p>
          <a:p>
            <a:pPr algn="just">
              <a:buNone/>
            </a:pPr>
            <a:r>
              <a:rPr lang="en-US" sz="2500" b="1" dirty="0" smtClean="0">
                <a:solidFill>
                  <a:schemeClr val="bg1"/>
                </a:solidFill>
              </a:rPr>
              <a:t>Number of Utah-Based Vendors on State Contract    = 	461</a:t>
            </a:r>
          </a:p>
          <a:p>
            <a:pPr algn="just">
              <a:buNone/>
            </a:pPr>
            <a:endParaRPr lang="en-US" sz="1800" b="1" dirty="0" smtClean="0">
              <a:solidFill>
                <a:schemeClr val="bg1"/>
              </a:solidFill>
            </a:endParaRPr>
          </a:p>
          <a:p>
            <a:pPr algn="just">
              <a:buNone/>
            </a:pPr>
            <a:r>
              <a:rPr lang="en-US" sz="2500" b="1" dirty="0" smtClean="0">
                <a:solidFill>
                  <a:schemeClr val="bg1"/>
                </a:solidFill>
              </a:rPr>
              <a:t>Total Spend on State Contracts with Utah Vendors   =      $94 million</a:t>
            </a:r>
          </a:p>
          <a:p>
            <a:pPr algn="just">
              <a:buNone/>
            </a:pPr>
            <a:endParaRPr lang="en-US" sz="2400" b="1" dirty="0" smtClean="0">
              <a:solidFill>
                <a:schemeClr val="bg1"/>
              </a:solidFill>
            </a:endParaRPr>
          </a:p>
          <a:p>
            <a:pPr algn="just">
              <a:buNone/>
            </a:pPr>
            <a:endParaRPr lang="en-US" sz="2400" b="1" dirty="0" smtClean="0">
              <a:solidFill>
                <a:schemeClr val="bg1"/>
              </a:solidFill>
            </a:endParaRPr>
          </a:p>
          <a:p>
            <a:pPr algn="just">
              <a:buNone/>
            </a:pPr>
            <a:r>
              <a:rPr lang="en-US" sz="2400" b="1" dirty="0" smtClean="0">
                <a:solidFill>
                  <a:srgbClr val="FFC000"/>
                </a:solidFill>
              </a:rPr>
              <a:t>Note:  	Most WSCA contracts allow Utah-based businesses to bid.   	</a:t>
            </a:r>
            <a:r>
              <a:rPr lang="en-US" sz="2400" b="1" dirty="0" smtClean="0">
                <a:solidFill>
                  <a:schemeClr val="bg1"/>
                </a:solidFill>
              </a:rPr>
              <a:t>Example:  Industrial Supply  =  WSCA  MRO  Contract</a:t>
            </a:r>
          </a:p>
          <a:p>
            <a:pPr algn="just">
              <a:buNone/>
            </a:pPr>
            <a:endParaRPr lang="en-US" sz="1200" b="1" dirty="0" smtClean="0">
              <a:solidFill>
                <a:schemeClr val="bg1"/>
              </a:solidFill>
            </a:endParaRPr>
          </a:p>
          <a:p>
            <a:pPr algn="ctr">
              <a:buNone/>
            </a:pPr>
            <a:endParaRPr lang="en-US" sz="2000" b="1" dirty="0" smtClean="0">
              <a:solidFill>
                <a:srgbClr val="FFC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sz="2800" b="1" dirty="0" smtClean="0">
                <a:solidFill>
                  <a:srgbClr val="FFFF00"/>
                </a:solidFill>
              </a:rPr>
              <a:t>National  Firms  on  State  Contract </a:t>
            </a:r>
          </a:p>
          <a:p>
            <a:pPr algn="ctr">
              <a:buNone/>
            </a:pPr>
            <a:r>
              <a:rPr lang="en-US" sz="2800" b="1" u="sng" dirty="0" smtClean="0">
                <a:solidFill>
                  <a:srgbClr val="FFFF00"/>
                </a:solidFill>
              </a:rPr>
              <a:t>Create  Thousands  of  Utah  Jobs  &amp;  Pay  Utah  Sales  Tax</a:t>
            </a:r>
          </a:p>
          <a:p>
            <a:pPr algn="just">
              <a:buNone/>
            </a:pPr>
            <a:endParaRPr lang="en-US" sz="2600" dirty="0" smtClean="0">
              <a:solidFill>
                <a:srgbClr val="FFC000"/>
              </a:solidFill>
            </a:endParaRPr>
          </a:p>
          <a:p>
            <a:pPr algn="just">
              <a:buNone/>
            </a:pPr>
            <a:r>
              <a:rPr lang="en-US" sz="2200" b="1" dirty="0" smtClean="0">
                <a:solidFill>
                  <a:srgbClr val="FFC000"/>
                </a:solidFill>
              </a:rPr>
              <a:t>Example #1  (Maintenance Repair and Operations Contract)</a:t>
            </a:r>
          </a:p>
          <a:p>
            <a:pPr algn="just">
              <a:buNone/>
            </a:pPr>
            <a:r>
              <a:rPr lang="en-US" sz="2200" b="1" dirty="0" smtClean="0">
                <a:solidFill>
                  <a:schemeClr val="bg1"/>
                </a:solidFill>
              </a:rPr>
              <a:t>	W.W. Grainger, Inc. is a supplier of facilities maintenance products on State Contract.  They have been part of the Utah business community since 1948 with 2 locations in Utah.  Grainger employs 70 Utah residents and pay approximately $1.5 million annually in sales tax to the State of Utah.</a:t>
            </a:r>
          </a:p>
          <a:p>
            <a:pPr algn="just">
              <a:buNone/>
            </a:pPr>
            <a:endParaRPr lang="en-US" sz="2200" dirty="0" smtClean="0">
              <a:solidFill>
                <a:srgbClr val="FFC000"/>
              </a:solidFill>
            </a:endParaRPr>
          </a:p>
          <a:p>
            <a:pPr algn="just">
              <a:buNone/>
            </a:pPr>
            <a:r>
              <a:rPr lang="en-US" sz="2200" b="1" dirty="0" smtClean="0">
                <a:solidFill>
                  <a:srgbClr val="FFC000"/>
                </a:solidFill>
              </a:rPr>
              <a:t>Example #2  (Office Supplies Contract)</a:t>
            </a:r>
          </a:p>
          <a:p>
            <a:pPr algn="just">
              <a:buNone/>
            </a:pPr>
            <a:r>
              <a:rPr lang="en-US" sz="2200" b="1" dirty="0" smtClean="0">
                <a:solidFill>
                  <a:srgbClr val="FFC000"/>
                </a:solidFill>
              </a:rPr>
              <a:t>	</a:t>
            </a:r>
            <a:r>
              <a:rPr lang="en-US" sz="2200" b="1" dirty="0" smtClean="0">
                <a:solidFill>
                  <a:schemeClr val="bg1"/>
                </a:solidFill>
              </a:rPr>
              <a:t>Office Depot, Staples and Office Max are suppliers of office products on State Contract with 37 stores located throughout Utah.  Together these three firms employ over 600 Utah residents and pay over $10 million annually in sales tax to the State of Utah.</a:t>
            </a:r>
            <a:endParaRPr lang="en-US" sz="2200" b="1" dirty="0" smtClean="0">
              <a:solidFill>
                <a:srgbClr val="FFC000"/>
              </a:solidFill>
            </a:endParaRPr>
          </a:p>
          <a:p>
            <a:pPr algn="just">
              <a:buNone/>
            </a:pPr>
            <a:endParaRPr lang="en-US" sz="2200" b="1" dirty="0" smtClean="0">
              <a:solidFill>
                <a:srgbClr val="FFC000"/>
              </a:solidFill>
            </a:endParaRPr>
          </a:p>
          <a:p>
            <a:pPr algn="just">
              <a:buNone/>
            </a:pPr>
            <a:r>
              <a:rPr lang="en-US" sz="2200" b="1" dirty="0" smtClean="0">
                <a:solidFill>
                  <a:srgbClr val="FFC000"/>
                </a:solidFill>
              </a:rPr>
              <a:t>			</a:t>
            </a:r>
          </a:p>
          <a:p>
            <a:pPr algn="just">
              <a:buNone/>
            </a:pPr>
            <a:r>
              <a:rPr lang="en-US" sz="2200" b="1" dirty="0" smtClean="0">
                <a:solidFill>
                  <a:srgbClr val="FFC000"/>
                </a:solidFill>
              </a:rPr>
              <a:t>						       </a:t>
            </a:r>
            <a:r>
              <a:rPr lang="en-US" sz="2200" b="1" dirty="0" smtClean="0">
                <a:solidFill>
                  <a:schemeClr val="bg1"/>
                </a:solidFill>
              </a:rPr>
              <a:t>	             </a:t>
            </a:r>
          </a:p>
          <a:p>
            <a:pPr algn="ctr">
              <a:buNone/>
            </a:pPr>
            <a:endParaRPr lang="en-US" sz="2200" b="1" dirty="0" smtClean="0">
              <a:solidFill>
                <a:srgbClr val="FFC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b="1" u="sng" dirty="0" smtClean="0">
                <a:solidFill>
                  <a:srgbClr val="FFFF00"/>
                </a:solidFill>
              </a:rPr>
              <a:t>State  Contracts  Protect  Against  Fraud</a:t>
            </a:r>
          </a:p>
          <a:p>
            <a:pPr>
              <a:buNone/>
            </a:pPr>
            <a:endParaRPr lang="en-US" sz="1200" b="1" dirty="0" smtClean="0">
              <a:solidFill>
                <a:schemeClr val="bg1"/>
              </a:solidFill>
            </a:endParaRPr>
          </a:p>
          <a:p>
            <a:pPr>
              <a:buNone/>
            </a:pPr>
            <a:r>
              <a:rPr lang="en-US" sz="2000" b="1" dirty="0" smtClean="0">
                <a:solidFill>
                  <a:srgbClr val="FFC000"/>
                </a:solidFill>
              </a:rPr>
              <a:t>Auditor General:  “Savings Would Be Realized by Following Procurement Rules”</a:t>
            </a:r>
            <a:r>
              <a:rPr lang="en-US" sz="2000" dirty="0" smtClean="0">
                <a:solidFill>
                  <a:srgbClr val="FFC000"/>
                </a:solidFill>
              </a:rPr>
              <a:t> </a:t>
            </a:r>
          </a:p>
          <a:p>
            <a:pPr>
              <a:buNone/>
            </a:pPr>
            <a:r>
              <a:rPr lang="en-US" sz="2000" dirty="0" smtClean="0">
                <a:solidFill>
                  <a:schemeClr val="bg1"/>
                </a:solidFill>
              </a:rPr>
              <a:t> </a:t>
            </a:r>
            <a:r>
              <a:rPr lang="en-US" sz="2000" b="1" dirty="0" smtClean="0">
                <a:solidFill>
                  <a:schemeClr val="bg1"/>
                </a:solidFill>
              </a:rPr>
              <a:t>  </a:t>
            </a:r>
          </a:p>
          <a:p>
            <a:pPr>
              <a:buNone/>
            </a:pPr>
            <a:r>
              <a:rPr lang="en-US" sz="2000" b="1" dirty="0" smtClean="0">
                <a:solidFill>
                  <a:schemeClr val="bg1"/>
                </a:solidFill>
              </a:rPr>
              <a:t>  </a:t>
            </a:r>
            <a:r>
              <a:rPr lang="en-US" sz="2000" b="1" i="1" dirty="0" smtClean="0">
                <a:solidFill>
                  <a:schemeClr val="bg1"/>
                </a:solidFill>
              </a:rPr>
              <a:t>“DABC employees made purchases without properly obtaining competing </a:t>
            </a:r>
          </a:p>
          <a:p>
            <a:pPr>
              <a:buNone/>
            </a:pPr>
            <a:r>
              <a:rPr lang="en-US" sz="2000" b="1" i="1" dirty="0" smtClean="0">
                <a:solidFill>
                  <a:schemeClr val="bg1"/>
                </a:solidFill>
              </a:rPr>
              <a:t>       bids for items over $1,000, resulting in excess costs to the state.”</a:t>
            </a:r>
            <a:endParaRPr lang="en-US" sz="1800" b="1" i="1" dirty="0" smtClean="0">
              <a:solidFill>
                <a:schemeClr val="bg1"/>
              </a:solidFill>
            </a:endParaRPr>
          </a:p>
          <a:p>
            <a:pPr>
              <a:buNone/>
            </a:pPr>
            <a:r>
              <a:rPr lang="en-US" sz="1800" b="1" dirty="0" smtClean="0">
                <a:solidFill>
                  <a:srgbClr val="FFC000"/>
                </a:solidFill>
              </a:rPr>
              <a:t>				</a:t>
            </a:r>
          </a:p>
          <a:p>
            <a:pPr>
              <a:buNone/>
            </a:pPr>
            <a:r>
              <a:rPr lang="en-US" sz="1200" b="1" dirty="0" smtClean="0">
                <a:solidFill>
                  <a:srgbClr val="FFC000"/>
                </a:solidFill>
              </a:rPr>
              <a:t>			                      No Bids	             With Bids</a:t>
            </a:r>
          </a:p>
          <a:p>
            <a:pPr>
              <a:buNone/>
            </a:pPr>
            <a:r>
              <a:rPr lang="en-US" sz="2000" b="1" u="sng" dirty="0" smtClean="0">
                <a:solidFill>
                  <a:srgbClr val="FFC000"/>
                </a:solidFill>
              </a:rPr>
              <a:t>Item                                 Price Paid       Lower Price        Potential Savings       % Savings</a:t>
            </a:r>
            <a:endParaRPr lang="en-US" sz="600" u="sng" dirty="0" smtClean="0">
              <a:solidFill>
                <a:srgbClr val="FFC000"/>
              </a:solidFill>
            </a:endParaRPr>
          </a:p>
          <a:p>
            <a:pPr>
              <a:buNone/>
            </a:pPr>
            <a:endParaRPr lang="en-US" sz="600" dirty="0" smtClean="0">
              <a:solidFill>
                <a:srgbClr val="FFC000"/>
              </a:solidFill>
            </a:endParaRPr>
          </a:p>
          <a:p>
            <a:pPr>
              <a:buNone/>
            </a:pPr>
            <a:r>
              <a:rPr lang="en-US" sz="2800" dirty="0" smtClean="0">
                <a:solidFill>
                  <a:srgbClr val="FFC000"/>
                </a:solidFill>
              </a:rPr>
              <a:t>Shelf Talker          $1,440          $720               $720               50%</a:t>
            </a:r>
            <a:endParaRPr lang="en-US" sz="800" dirty="0" smtClean="0">
              <a:solidFill>
                <a:srgbClr val="FFC000"/>
              </a:solidFill>
            </a:endParaRPr>
          </a:p>
          <a:p>
            <a:pPr>
              <a:buNone/>
            </a:pPr>
            <a:endParaRPr lang="en-US" sz="800" dirty="0" smtClean="0">
              <a:solidFill>
                <a:srgbClr val="FFC000"/>
              </a:solidFill>
            </a:endParaRPr>
          </a:p>
          <a:p>
            <a:pPr>
              <a:buNone/>
            </a:pPr>
            <a:r>
              <a:rPr lang="en-US" sz="2800" dirty="0" smtClean="0">
                <a:solidFill>
                  <a:srgbClr val="FFC000"/>
                </a:solidFill>
              </a:rPr>
              <a:t>Warning Signs     $2,650        $1,918              $732               28%</a:t>
            </a:r>
            <a:endParaRPr lang="en-US" sz="800" dirty="0" smtClean="0">
              <a:solidFill>
                <a:srgbClr val="FFC000"/>
              </a:solidFill>
            </a:endParaRPr>
          </a:p>
          <a:p>
            <a:pPr>
              <a:buNone/>
            </a:pPr>
            <a:endParaRPr lang="en-US" sz="800" dirty="0" smtClean="0">
              <a:solidFill>
                <a:srgbClr val="FFC000"/>
              </a:solidFill>
            </a:endParaRPr>
          </a:p>
          <a:p>
            <a:pPr>
              <a:buNone/>
            </a:pPr>
            <a:r>
              <a:rPr lang="en-US" sz="2800" dirty="0" smtClean="0">
                <a:solidFill>
                  <a:srgbClr val="FFC000"/>
                </a:solidFill>
              </a:rPr>
              <a:t>Store Supplies     $1,458        $1,164              $294               20%</a:t>
            </a:r>
            <a:endParaRPr lang="en-US" sz="800" dirty="0" smtClean="0">
              <a:solidFill>
                <a:srgbClr val="FFC000"/>
              </a:solidFill>
            </a:endParaRPr>
          </a:p>
          <a:p>
            <a:pPr>
              <a:buNone/>
            </a:pPr>
            <a:endParaRPr lang="en-US" sz="800" dirty="0" smtClean="0">
              <a:solidFill>
                <a:srgbClr val="FFC000"/>
              </a:solidFill>
            </a:endParaRPr>
          </a:p>
          <a:p>
            <a:pPr>
              <a:buNone/>
            </a:pPr>
            <a:r>
              <a:rPr lang="en-US" sz="2800" dirty="0" smtClean="0">
                <a:solidFill>
                  <a:srgbClr val="FFC000"/>
                </a:solidFill>
              </a:rPr>
              <a:t>Receipt Paper     $4,394         $3,621              $773               18%</a:t>
            </a:r>
          </a:p>
          <a:p>
            <a:pPr algn="ctr">
              <a:buNone/>
            </a:pPr>
            <a:endParaRPr lang="en-US" sz="800" dirty="0" smtClean="0">
              <a:solidFill>
                <a:schemeClr val="bg1"/>
              </a:solidFill>
            </a:endParaRPr>
          </a:p>
          <a:p>
            <a:pPr algn="ctr">
              <a:buNone/>
            </a:pPr>
            <a:endParaRPr lang="en-US" sz="800" b="1" dirty="0" smtClean="0">
              <a:solidFill>
                <a:schemeClr val="bg1"/>
              </a:solidFill>
            </a:endParaRPr>
          </a:p>
          <a:p>
            <a:pPr algn="ctr">
              <a:buNone/>
            </a:pPr>
            <a:r>
              <a:rPr lang="en-US" sz="2000" b="1" dirty="0" smtClean="0">
                <a:solidFill>
                  <a:schemeClr val="bg1"/>
                </a:solidFill>
              </a:rPr>
              <a:t>Without State Contracts, Public Entities in Utah Would Pay Significantly Higher Prices</a:t>
            </a:r>
          </a:p>
          <a:p>
            <a:pPr>
              <a:buNone/>
            </a:pPr>
            <a:endParaRPr lang="en-US" sz="2000" dirty="0" smtClean="0">
              <a:solidFill>
                <a:srgbClr val="FFC000"/>
              </a:solidFill>
            </a:endParaRPr>
          </a:p>
          <a:p>
            <a:pPr>
              <a:buNone/>
            </a:pPr>
            <a:endParaRPr lang="en-US" sz="2000" dirty="0" smtClean="0">
              <a:solidFill>
                <a:srgbClr val="FFC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086600" y="4953000"/>
            <a:ext cx="1905000" cy="13716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smtClean="0">
                <a:solidFill>
                  <a:sysClr val="windowText" lastClr="000000"/>
                </a:solidFill>
              </a:rPr>
              <a:t>Service</a:t>
            </a:r>
            <a:r>
              <a:rPr lang="en-US" sz="2000" b="1" baseline="0" dirty="0" smtClean="0">
                <a:solidFill>
                  <a:sysClr val="windowText" lastClr="000000"/>
                </a:solidFill>
              </a:rPr>
              <a:t> Districts</a:t>
            </a:r>
          </a:p>
          <a:p>
            <a:pPr algn="ctr"/>
            <a:r>
              <a:rPr lang="en-US" sz="1600" b="1" dirty="0" smtClean="0">
                <a:solidFill>
                  <a:sysClr val="windowText" lastClr="000000"/>
                </a:solidFill>
              </a:rPr>
              <a:t>$20 million usage</a:t>
            </a:r>
          </a:p>
          <a:p>
            <a:pPr algn="ctr"/>
            <a:r>
              <a:rPr lang="en-US" sz="1400" b="1" dirty="0" smtClean="0">
                <a:solidFill>
                  <a:sysClr val="windowText" lastClr="000000"/>
                </a:solidFill>
              </a:rPr>
              <a:t>(voluntary use)</a:t>
            </a:r>
            <a:endParaRPr lang="en-US" sz="1400" b="1" dirty="0">
              <a:solidFill>
                <a:sysClr val="windowText" lastClr="000000"/>
              </a:solidFill>
            </a:endParaRPr>
          </a:p>
        </p:txBody>
      </p:sp>
      <p:sp>
        <p:nvSpPr>
          <p:cNvPr id="5" name="Rounded Rectangle 4"/>
          <p:cNvSpPr/>
          <p:nvPr/>
        </p:nvSpPr>
        <p:spPr>
          <a:xfrm>
            <a:off x="3657600" y="5029200"/>
            <a:ext cx="2057400" cy="12954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000" b="1" dirty="0" smtClean="0">
              <a:solidFill>
                <a:sysClr val="windowText" lastClr="000000"/>
              </a:solidFill>
            </a:endParaRPr>
          </a:p>
          <a:p>
            <a:pPr algn="ctr"/>
            <a:r>
              <a:rPr lang="en-US" sz="2000" b="1" dirty="0" smtClean="0">
                <a:solidFill>
                  <a:sysClr val="windowText" lastClr="000000"/>
                </a:solidFill>
              </a:rPr>
              <a:t>Higher</a:t>
            </a:r>
            <a:r>
              <a:rPr lang="en-US" sz="2000" b="1" baseline="0" dirty="0" smtClean="0">
                <a:solidFill>
                  <a:sysClr val="windowText" lastClr="000000"/>
                </a:solidFill>
              </a:rPr>
              <a:t> Education</a:t>
            </a:r>
          </a:p>
          <a:p>
            <a:pPr algn="ctr"/>
            <a:r>
              <a:rPr lang="en-US" sz="1600" b="1" dirty="0" smtClean="0">
                <a:solidFill>
                  <a:sysClr val="windowText" lastClr="000000"/>
                </a:solidFill>
              </a:rPr>
              <a:t>$108 million usage</a:t>
            </a:r>
          </a:p>
          <a:p>
            <a:pPr algn="ctr"/>
            <a:r>
              <a:rPr lang="en-US" sz="1400" b="1" dirty="0" smtClean="0">
                <a:solidFill>
                  <a:sysClr val="windowText" lastClr="000000"/>
                </a:solidFill>
              </a:rPr>
              <a:t>(voluntary use)</a:t>
            </a:r>
          </a:p>
          <a:p>
            <a:pPr algn="ctr"/>
            <a:endParaRPr lang="en-US" sz="2000" b="1" dirty="0">
              <a:solidFill>
                <a:sysClr val="windowText" lastClr="000000"/>
              </a:solidFill>
            </a:endParaRPr>
          </a:p>
        </p:txBody>
      </p:sp>
      <p:sp>
        <p:nvSpPr>
          <p:cNvPr id="6" name="Rounded Rectangle 5"/>
          <p:cNvSpPr/>
          <p:nvPr/>
        </p:nvSpPr>
        <p:spPr>
          <a:xfrm>
            <a:off x="7010400" y="457200"/>
            <a:ext cx="1914601" cy="13716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solidFill>
                  <a:sysClr val="windowText" lastClr="000000"/>
                </a:solidFill>
              </a:rPr>
              <a:t>State </a:t>
            </a:r>
            <a:r>
              <a:rPr lang="en-US" sz="2000" b="1" dirty="0" smtClean="0">
                <a:solidFill>
                  <a:sysClr val="windowText" lastClr="000000"/>
                </a:solidFill>
              </a:rPr>
              <a:t>Agencies</a:t>
            </a:r>
          </a:p>
          <a:p>
            <a:pPr algn="ctr"/>
            <a:r>
              <a:rPr lang="en-US" sz="1600" b="1" dirty="0" smtClean="0">
                <a:solidFill>
                  <a:sysClr val="windowText" lastClr="000000"/>
                </a:solidFill>
              </a:rPr>
              <a:t>$349 million usage</a:t>
            </a:r>
          </a:p>
          <a:p>
            <a:pPr algn="ctr"/>
            <a:r>
              <a:rPr lang="en-US" sz="1400" b="1" dirty="0" smtClean="0">
                <a:solidFill>
                  <a:sysClr val="windowText" lastClr="000000"/>
                </a:solidFill>
              </a:rPr>
              <a:t>(required use)</a:t>
            </a:r>
            <a:endParaRPr lang="en-US" sz="1400" b="1" dirty="0">
              <a:solidFill>
                <a:sysClr val="windowText" lastClr="000000"/>
              </a:solidFill>
            </a:endParaRPr>
          </a:p>
        </p:txBody>
      </p:sp>
      <p:sp>
        <p:nvSpPr>
          <p:cNvPr id="7" name="Rounded Rectangle 6"/>
          <p:cNvSpPr/>
          <p:nvPr/>
        </p:nvSpPr>
        <p:spPr>
          <a:xfrm>
            <a:off x="228600" y="4953000"/>
            <a:ext cx="1905000" cy="13716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solidFill>
                  <a:sysClr val="windowText" lastClr="000000"/>
                </a:solidFill>
              </a:rPr>
              <a:t>School</a:t>
            </a:r>
            <a:r>
              <a:rPr lang="en-US" sz="2000" b="1" baseline="0" dirty="0">
                <a:solidFill>
                  <a:sysClr val="windowText" lastClr="000000"/>
                </a:solidFill>
              </a:rPr>
              <a:t> </a:t>
            </a:r>
            <a:r>
              <a:rPr lang="en-US" sz="2000" b="1" baseline="0" dirty="0" smtClean="0">
                <a:solidFill>
                  <a:sysClr val="windowText" lastClr="000000"/>
                </a:solidFill>
              </a:rPr>
              <a:t>Districts</a:t>
            </a:r>
          </a:p>
          <a:p>
            <a:pPr algn="ctr"/>
            <a:r>
              <a:rPr lang="en-US" sz="1600" b="1" dirty="0" smtClean="0">
                <a:solidFill>
                  <a:sysClr val="windowText" lastClr="000000"/>
                </a:solidFill>
              </a:rPr>
              <a:t>$105 million usage</a:t>
            </a:r>
          </a:p>
          <a:p>
            <a:pPr algn="ctr"/>
            <a:r>
              <a:rPr lang="en-US" sz="1400" b="1" dirty="0" smtClean="0">
                <a:solidFill>
                  <a:sysClr val="windowText" lastClr="000000"/>
                </a:solidFill>
              </a:rPr>
              <a:t>(voluntary use)</a:t>
            </a:r>
            <a:endParaRPr lang="en-US" sz="1400" b="1" dirty="0">
              <a:solidFill>
                <a:sysClr val="windowText" lastClr="000000"/>
              </a:solidFill>
            </a:endParaRPr>
          </a:p>
        </p:txBody>
      </p:sp>
      <p:sp>
        <p:nvSpPr>
          <p:cNvPr id="8" name="Rounded Rectangle 7"/>
          <p:cNvSpPr/>
          <p:nvPr/>
        </p:nvSpPr>
        <p:spPr>
          <a:xfrm>
            <a:off x="3733800" y="457200"/>
            <a:ext cx="1828800" cy="12954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ysClr val="windowText" lastClr="000000"/>
                </a:solidFill>
              </a:rPr>
              <a:t>Cities</a:t>
            </a:r>
          </a:p>
          <a:p>
            <a:pPr algn="ctr"/>
            <a:r>
              <a:rPr lang="en-US" sz="1600" b="1" dirty="0" smtClean="0">
                <a:solidFill>
                  <a:sysClr val="windowText" lastClr="000000"/>
                </a:solidFill>
              </a:rPr>
              <a:t>$84 million usage</a:t>
            </a:r>
          </a:p>
          <a:p>
            <a:pPr algn="ctr"/>
            <a:r>
              <a:rPr lang="en-US" sz="1400" b="1" dirty="0" smtClean="0">
                <a:solidFill>
                  <a:sysClr val="windowText" lastClr="000000"/>
                </a:solidFill>
              </a:rPr>
              <a:t>(voluntary use)</a:t>
            </a:r>
            <a:endParaRPr lang="en-US" sz="1400" b="1" dirty="0">
              <a:solidFill>
                <a:sysClr val="windowText" lastClr="000000"/>
              </a:solidFill>
            </a:endParaRPr>
          </a:p>
        </p:txBody>
      </p:sp>
      <p:sp>
        <p:nvSpPr>
          <p:cNvPr id="9" name="Rounded Rectangle 8"/>
          <p:cNvSpPr/>
          <p:nvPr/>
        </p:nvSpPr>
        <p:spPr>
          <a:xfrm>
            <a:off x="228600" y="533400"/>
            <a:ext cx="1828800" cy="12954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ysClr val="windowText" lastClr="000000"/>
                </a:solidFill>
              </a:rPr>
              <a:t>Counties</a:t>
            </a:r>
          </a:p>
          <a:p>
            <a:pPr algn="ctr"/>
            <a:r>
              <a:rPr lang="en-US" sz="1600" b="1" dirty="0" smtClean="0">
                <a:solidFill>
                  <a:sysClr val="windowText" lastClr="000000"/>
                </a:solidFill>
              </a:rPr>
              <a:t>$54 million usage</a:t>
            </a:r>
          </a:p>
          <a:p>
            <a:pPr algn="ctr"/>
            <a:r>
              <a:rPr lang="en-US" sz="1400" b="1" dirty="0" smtClean="0">
                <a:solidFill>
                  <a:sysClr val="windowText" lastClr="000000"/>
                </a:solidFill>
              </a:rPr>
              <a:t>(voluntary use)</a:t>
            </a:r>
            <a:endParaRPr lang="en-US" sz="1400" b="1" dirty="0">
              <a:solidFill>
                <a:sysClr val="windowText" lastClr="000000"/>
              </a:solidFill>
            </a:endParaRPr>
          </a:p>
        </p:txBody>
      </p:sp>
      <p:sp>
        <p:nvSpPr>
          <p:cNvPr id="10" name="Rounded Rectangle 9"/>
          <p:cNvSpPr/>
          <p:nvPr/>
        </p:nvSpPr>
        <p:spPr>
          <a:xfrm>
            <a:off x="2895600" y="2438400"/>
            <a:ext cx="3581400" cy="1752600"/>
          </a:xfrm>
          <a:prstGeom prst="roundRect">
            <a:avLst/>
          </a:prstGeom>
          <a:solidFill>
            <a:srgbClr val="F85EC1"/>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200" dirty="0"/>
              <a:t>State</a:t>
            </a:r>
            <a:r>
              <a:rPr lang="en-US" sz="3200" baseline="0" dirty="0"/>
              <a:t> Purchasing</a:t>
            </a:r>
          </a:p>
          <a:p>
            <a:pPr algn="ctr"/>
            <a:r>
              <a:rPr lang="en-US" sz="2000" baseline="0" dirty="0" smtClean="0"/>
              <a:t>700 </a:t>
            </a:r>
            <a:r>
              <a:rPr lang="en-US" sz="2000" baseline="0" dirty="0"/>
              <a:t>Cooperative </a:t>
            </a:r>
            <a:r>
              <a:rPr lang="en-US" sz="2000" baseline="0" dirty="0" smtClean="0"/>
              <a:t>Contracts</a:t>
            </a:r>
          </a:p>
          <a:p>
            <a:pPr algn="ctr"/>
            <a:endParaRPr lang="en-US" sz="800" baseline="0" dirty="0" smtClean="0"/>
          </a:p>
          <a:p>
            <a:pPr algn="ctr"/>
            <a:r>
              <a:rPr lang="en-US" sz="2000" dirty="0" smtClean="0">
                <a:solidFill>
                  <a:schemeClr val="tx1"/>
                </a:solidFill>
              </a:rPr>
              <a:t>$720 Million Total Usage</a:t>
            </a:r>
            <a:endParaRPr lang="en-US" sz="2000" dirty="0">
              <a:solidFill>
                <a:schemeClr val="tx1"/>
              </a:solidFill>
            </a:endParaRPr>
          </a:p>
        </p:txBody>
      </p:sp>
      <p:cxnSp>
        <p:nvCxnSpPr>
          <p:cNvPr id="11" name="Straight Connector 10"/>
          <p:cNvCxnSpPr>
            <a:stCxn id="5" idx="0"/>
            <a:endCxn id="10" idx="2"/>
          </p:cNvCxnSpPr>
          <p:nvPr/>
        </p:nvCxnSpPr>
        <p:spPr>
          <a:xfrm rot="5400000" flipH="1" flipV="1">
            <a:off x="4267200" y="4610100"/>
            <a:ext cx="838200" cy="1588"/>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6324600" y="4191000"/>
            <a:ext cx="914400" cy="76200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324600" y="1752600"/>
            <a:ext cx="685800" cy="76200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057400" y="4114800"/>
            <a:ext cx="914400" cy="91440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81200" y="1752600"/>
            <a:ext cx="1004891" cy="766763"/>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endCxn id="8" idx="2"/>
          </p:cNvCxnSpPr>
          <p:nvPr/>
        </p:nvCxnSpPr>
        <p:spPr>
          <a:xfrm rot="5400000" flipH="1" flipV="1">
            <a:off x="4305300" y="2095500"/>
            <a:ext cx="685800" cy="1588"/>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sz="2600" b="1" u="sng" dirty="0" smtClean="0">
                <a:solidFill>
                  <a:srgbClr val="FFFF00"/>
                </a:solidFill>
              </a:rPr>
              <a:t>Voluntary  Users  =  Best  Evidence  Of  State  Contract  Value</a:t>
            </a:r>
          </a:p>
          <a:p>
            <a:pPr algn="ctr">
              <a:buNone/>
            </a:pPr>
            <a:endParaRPr lang="en-US" sz="2000" dirty="0" smtClean="0">
              <a:solidFill>
                <a:srgbClr val="FFC000"/>
              </a:solidFill>
            </a:endParaRPr>
          </a:p>
          <a:p>
            <a:pPr>
              <a:buNone/>
            </a:pPr>
            <a:r>
              <a:rPr lang="en-US" sz="2800" b="1" dirty="0" smtClean="0">
                <a:solidFill>
                  <a:srgbClr val="FFC000"/>
                </a:solidFill>
              </a:rPr>
              <a:t>		Public Ed		=	$105 million  </a:t>
            </a:r>
            <a:r>
              <a:rPr lang="en-US" sz="2000" b="1" dirty="0" smtClean="0">
                <a:solidFill>
                  <a:srgbClr val="FFC000"/>
                </a:solidFill>
              </a:rPr>
              <a:t>(voluntary use)</a:t>
            </a:r>
          </a:p>
          <a:p>
            <a:pPr>
              <a:buNone/>
            </a:pPr>
            <a:endParaRPr lang="en-US" sz="800" b="1" dirty="0" smtClean="0">
              <a:solidFill>
                <a:srgbClr val="FFC000"/>
              </a:solidFill>
            </a:endParaRPr>
          </a:p>
          <a:p>
            <a:pPr>
              <a:buNone/>
            </a:pPr>
            <a:r>
              <a:rPr lang="en-US" sz="2800" b="1" dirty="0" smtClean="0">
                <a:solidFill>
                  <a:srgbClr val="FFC000"/>
                </a:solidFill>
              </a:rPr>
              <a:t>		Higher Ed		= 	  $108 million  </a:t>
            </a:r>
            <a:r>
              <a:rPr lang="en-US" sz="2000" b="1" dirty="0" smtClean="0">
                <a:solidFill>
                  <a:srgbClr val="FFC000"/>
                </a:solidFill>
              </a:rPr>
              <a:t>(voluntary use)</a:t>
            </a:r>
          </a:p>
          <a:p>
            <a:pPr>
              <a:buNone/>
            </a:pPr>
            <a:endParaRPr lang="en-US" sz="800" b="1" dirty="0" smtClean="0">
              <a:solidFill>
                <a:srgbClr val="FFC000"/>
              </a:solidFill>
            </a:endParaRPr>
          </a:p>
          <a:p>
            <a:pPr>
              <a:buNone/>
            </a:pPr>
            <a:r>
              <a:rPr lang="en-US" sz="2800" b="1" dirty="0" smtClean="0">
                <a:solidFill>
                  <a:srgbClr val="FFC000"/>
                </a:solidFill>
              </a:rPr>
              <a:t>		Cities			=	  $84 million  </a:t>
            </a:r>
            <a:r>
              <a:rPr lang="en-US" sz="2000" b="1" dirty="0" smtClean="0">
                <a:solidFill>
                  <a:srgbClr val="FFC000"/>
                </a:solidFill>
              </a:rPr>
              <a:t>(voluntary use)</a:t>
            </a:r>
          </a:p>
          <a:p>
            <a:pPr>
              <a:buNone/>
            </a:pPr>
            <a:endParaRPr lang="en-US" sz="800" b="1" dirty="0" smtClean="0">
              <a:solidFill>
                <a:srgbClr val="FFC000"/>
              </a:solidFill>
            </a:endParaRPr>
          </a:p>
          <a:p>
            <a:pPr>
              <a:buNone/>
            </a:pPr>
            <a:r>
              <a:rPr lang="en-US" sz="2800" b="1" dirty="0" smtClean="0">
                <a:solidFill>
                  <a:srgbClr val="FFC000"/>
                </a:solidFill>
              </a:rPr>
              <a:t>		Counties		=	  $54 million  </a:t>
            </a:r>
            <a:r>
              <a:rPr lang="en-US" sz="2000" b="1" dirty="0" smtClean="0">
                <a:solidFill>
                  <a:srgbClr val="FFC000"/>
                </a:solidFill>
              </a:rPr>
              <a:t>(voluntary use)</a:t>
            </a:r>
          </a:p>
          <a:p>
            <a:pPr>
              <a:buNone/>
            </a:pPr>
            <a:endParaRPr lang="en-US" sz="800" b="1" dirty="0" smtClean="0">
              <a:solidFill>
                <a:srgbClr val="FFC000"/>
              </a:solidFill>
            </a:endParaRPr>
          </a:p>
          <a:p>
            <a:pPr>
              <a:buNone/>
            </a:pPr>
            <a:r>
              <a:rPr lang="en-US" sz="2800" b="1" dirty="0" smtClean="0">
                <a:solidFill>
                  <a:srgbClr val="FFC000"/>
                </a:solidFill>
              </a:rPr>
              <a:t>		Service Districts	=	 </a:t>
            </a:r>
            <a:r>
              <a:rPr lang="en-US" sz="2800" b="1" u="sng" dirty="0" smtClean="0">
                <a:solidFill>
                  <a:srgbClr val="FFC000"/>
                </a:solidFill>
              </a:rPr>
              <a:t> $20 million</a:t>
            </a:r>
            <a:r>
              <a:rPr lang="en-US" sz="2800" b="1" dirty="0" smtClean="0">
                <a:solidFill>
                  <a:srgbClr val="FFC000"/>
                </a:solidFill>
              </a:rPr>
              <a:t>  </a:t>
            </a:r>
            <a:r>
              <a:rPr lang="en-US" sz="2000" b="1" dirty="0" smtClean="0">
                <a:solidFill>
                  <a:srgbClr val="FFC000"/>
                </a:solidFill>
              </a:rPr>
              <a:t>(voluntary use)</a:t>
            </a:r>
            <a:endParaRPr lang="en-US" sz="2000" b="1" u="sng" dirty="0" smtClean="0">
              <a:solidFill>
                <a:srgbClr val="FFC000"/>
              </a:solidFill>
            </a:endParaRPr>
          </a:p>
          <a:p>
            <a:pPr>
              <a:buNone/>
            </a:pPr>
            <a:endParaRPr lang="en-US" sz="800" dirty="0" smtClean="0">
              <a:solidFill>
                <a:srgbClr val="FFC000"/>
              </a:solidFill>
            </a:endParaRPr>
          </a:p>
          <a:p>
            <a:pPr>
              <a:buNone/>
            </a:pPr>
            <a:r>
              <a:rPr lang="en-US" dirty="0" smtClean="0">
                <a:solidFill>
                  <a:srgbClr val="FFC000"/>
                </a:solidFill>
              </a:rPr>
              <a:t>		</a:t>
            </a:r>
            <a:r>
              <a:rPr lang="en-US" b="1" dirty="0" smtClean="0">
                <a:solidFill>
                  <a:srgbClr val="FFC000"/>
                </a:solidFill>
              </a:rPr>
              <a:t>Total			=	$371 million</a:t>
            </a:r>
          </a:p>
          <a:p>
            <a:pPr>
              <a:buNone/>
            </a:pPr>
            <a:endParaRPr lang="en-US" sz="2400" b="1" dirty="0" smtClean="0">
              <a:solidFill>
                <a:srgbClr val="FFC000"/>
              </a:solidFill>
            </a:endParaRPr>
          </a:p>
          <a:p>
            <a:pPr algn="ctr">
              <a:buNone/>
            </a:pPr>
            <a:r>
              <a:rPr lang="en-US" sz="2000" b="1" dirty="0" smtClean="0">
                <a:solidFill>
                  <a:srgbClr val="FFC000"/>
                </a:solidFill>
              </a:rPr>
              <a:t>	</a:t>
            </a:r>
            <a:r>
              <a:rPr lang="en-US" sz="2400" b="1" dirty="0" smtClean="0">
                <a:solidFill>
                  <a:schemeClr val="bg1"/>
                </a:solidFill>
              </a:rPr>
              <a:t>Public entities voluntarily use state contracts because </a:t>
            </a:r>
          </a:p>
          <a:p>
            <a:pPr algn="ctr">
              <a:buNone/>
            </a:pPr>
            <a:r>
              <a:rPr lang="en-US" sz="2400" b="1" u="sng" dirty="0" smtClean="0">
                <a:solidFill>
                  <a:schemeClr val="bg1"/>
                </a:solidFill>
              </a:rPr>
              <a:t>State Contracts Offer the Greatest Value</a:t>
            </a:r>
          </a:p>
          <a:p>
            <a:pPr algn="just">
              <a:buNone/>
            </a:pPr>
            <a:endParaRPr lang="en-US" sz="400" b="1" dirty="0" smtClean="0">
              <a:solidFill>
                <a:srgbClr val="FFC000"/>
              </a:solidFill>
            </a:endParaRPr>
          </a:p>
          <a:p>
            <a:pPr algn="ctr">
              <a:buNone/>
            </a:pPr>
            <a:r>
              <a:rPr lang="en-US" sz="1600" b="1" dirty="0" smtClean="0">
                <a:solidFill>
                  <a:srgbClr val="FFC000"/>
                </a:solidFill>
              </a:rPr>
              <a:t>Best Price,   Best Warranties,   Best Contract Terms/Condition,  Best Service/Maintenance Agreements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858000"/>
          </a:xfrm>
          <a:solidFill>
            <a:schemeClr val="tx2">
              <a:lumMod val="75000"/>
            </a:schemeClr>
          </a:solidFill>
          <a:ln w="28575">
            <a:solidFill>
              <a:srgbClr val="FFC000"/>
            </a:solidFill>
          </a:ln>
        </p:spPr>
        <p:txBody>
          <a:bodyPr>
            <a:noAutofit/>
          </a:bodyPr>
          <a:lstStyle/>
          <a:p>
            <a:pPr algn="ctr">
              <a:buNone/>
            </a:pPr>
            <a:endParaRPr lang="en-US" sz="800" b="1" u="sng" dirty="0" smtClean="0">
              <a:solidFill>
                <a:srgbClr val="FFFF00"/>
              </a:solidFill>
            </a:endParaRPr>
          </a:p>
          <a:p>
            <a:pPr algn="ctr">
              <a:buNone/>
            </a:pPr>
            <a:r>
              <a:rPr lang="en-US" b="1" u="sng" dirty="0" smtClean="0">
                <a:solidFill>
                  <a:srgbClr val="FFFF00"/>
                </a:solidFill>
              </a:rPr>
              <a:t>How  State  Contracts  Are  Developed</a:t>
            </a:r>
            <a:endParaRPr lang="en-US" dirty="0" smtClean="0">
              <a:solidFill>
                <a:srgbClr val="FFC000"/>
              </a:solidFill>
            </a:endParaRPr>
          </a:p>
          <a:p>
            <a:pPr>
              <a:buNone/>
            </a:pPr>
            <a:r>
              <a:rPr lang="en-US" sz="2800" b="1" dirty="0" smtClean="0">
                <a:solidFill>
                  <a:srgbClr val="FFC000"/>
                </a:solidFill>
              </a:rPr>
              <a:t>		</a:t>
            </a:r>
          </a:p>
          <a:p>
            <a:pPr>
              <a:buNone/>
            </a:pPr>
            <a:endParaRPr lang="en-US" sz="2800" b="1" dirty="0" smtClean="0">
              <a:solidFill>
                <a:srgbClr val="FFC000"/>
              </a:solidFill>
            </a:endParaRPr>
          </a:p>
          <a:p>
            <a:pPr marL="514350" indent="-514350">
              <a:buAutoNum type="arabicPeriod"/>
            </a:pPr>
            <a:r>
              <a:rPr lang="en-US" b="1" dirty="0" smtClean="0">
                <a:solidFill>
                  <a:srgbClr val="FFC000"/>
                </a:solidFill>
              </a:rPr>
              <a:t>Requests  From  State  Agencies</a:t>
            </a:r>
          </a:p>
          <a:p>
            <a:pPr marL="514350" indent="-514350">
              <a:buAutoNum type="arabicPeriod"/>
            </a:pPr>
            <a:endParaRPr lang="en-US" b="1" dirty="0" smtClean="0">
              <a:solidFill>
                <a:srgbClr val="FFC000"/>
              </a:solidFill>
            </a:endParaRPr>
          </a:p>
          <a:p>
            <a:pPr marL="514350" indent="-514350">
              <a:buAutoNum type="arabicPeriod"/>
            </a:pPr>
            <a:r>
              <a:rPr lang="en-US" b="1" dirty="0" smtClean="0">
                <a:solidFill>
                  <a:srgbClr val="FFC000"/>
                </a:solidFill>
              </a:rPr>
              <a:t>Requests  From  Other  Public  Entities</a:t>
            </a:r>
          </a:p>
          <a:p>
            <a:pPr marL="514350" indent="-514350">
              <a:buAutoNum type="arabicPeriod"/>
            </a:pPr>
            <a:endParaRPr lang="en-US" b="1" dirty="0" smtClean="0">
              <a:solidFill>
                <a:srgbClr val="FFC000"/>
              </a:solidFill>
            </a:endParaRPr>
          </a:p>
          <a:p>
            <a:pPr marL="514350" indent="-514350">
              <a:buAutoNum type="arabicPeriod"/>
            </a:pPr>
            <a:r>
              <a:rPr lang="en-US" b="1" dirty="0" smtClean="0">
                <a:solidFill>
                  <a:srgbClr val="FFC000"/>
                </a:solidFill>
              </a:rPr>
              <a:t>Vendors</a:t>
            </a:r>
            <a:r>
              <a:rPr lang="en-US" sz="2800" b="1" dirty="0" smtClean="0">
                <a:solidFill>
                  <a:srgbClr val="FFC000"/>
                </a:solidFill>
              </a:rPr>
              <a:t>   </a:t>
            </a:r>
            <a:r>
              <a:rPr lang="en-US" sz="2000" b="1" dirty="0" smtClean="0">
                <a:solidFill>
                  <a:srgbClr val="FFC000"/>
                </a:solidFill>
              </a:rPr>
              <a:t>(Document Spend Volume For Items Not On State Contract)</a:t>
            </a:r>
          </a:p>
          <a:p>
            <a:pPr>
              <a:buNone/>
            </a:pPr>
            <a:r>
              <a:rPr lang="en-US" sz="2800" b="1" dirty="0" smtClean="0">
                <a:solidFill>
                  <a:srgbClr val="FFC000"/>
                </a:solidFill>
              </a:rPr>
              <a:t>		</a:t>
            </a:r>
          </a:p>
          <a:p>
            <a:pPr>
              <a:buNone/>
            </a:pPr>
            <a:endParaRPr lang="en-US" sz="2800" b="1" dirty="0" smtClean="0">
              <a:solidFill>
                <a:srgbClr val="FFC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858000"/>
          </a:xfrm>
          <a:solidFill>
            <a:schemeClr val="tx2">
              <a:lumMod val="75000"/>
            </a:schemeClr>
          </a:solidFill>
          <a:ln w="28575">
            <a:solidFill>
              <a:srgbClr val="FFC000"/>
            </a:solidFill>
          </a:ln>
        </p:spPr>
        <p:txBody>
          <a:bodyPr>
            <a:noAutofit/>
          </a:bodyPr>
          <a:lstStyle/>
          <a:p>
            <a:pPr algn="ctr">
              <a:buNone/>
            </a:pPr>
            <a:endParaRPr lang="en-US" sz="800" b="1" u="sng" dirty="0" smtClean="0">
              <a:solidFill>
                <a:srgbClr val="FFFF00"/>
              </a:solidFill>
            </a:endParaRPr>
          </a:p>
          <a:p>
            <a:pPr algn="ctr">
              <a:buNone/>
            </a:pPr>
            <a:r>
              <a:rPr lang="en-US" b="1" u="sng" dirty="0" smtClean="0">
                <a:solidFill>
                  <a:srgbClr val="FFFF00"/>
                </a:solidFill>
              </a:rPr>
              <a:t>When  Is  It  Okay  Not  To  Use  State  Contracts?</a:t>
            </a:r>
            <a:endParaRPr lang="en-US" dirty="0" smtClean="0">
              <a:solidFill>
                <a:srgbClr val="FFC000"/>
              </a:solidFill>
            </a:endParaRPr>
          </a:p>
          <a:p>
            <a:pPr>
              <a:buNone/>
            </a:pPr>
            <a:endParaRPr lang="en-US" sz="2000" b="1" dirty="0" smtClean="0">
              <a:solidFill>
                <a:srgbClr val="FFC000"/>
              </a:solidFill>
            </a:endParaRPr>
          </a:p>
          <a:p>
            <a:pPr marL="514350" indent="-514350" algn="just">
              <a:buNone/>
            </a:pPr>
            <a:r>
              <a:rPr lang="en-US" sz="2000" b="1" dirty="0" smtClean="0">
                <a:solidFill>
                  <a:srgbClr val="FFC000"/>
                </a:solidFill>
              </a:rPr>
              <a:t>Code  (Small Purchase Rule = $1,000 and below)</a:t>
            </a:r>
          </a:p>
          <a:p>
            <a:pPr marL="514350" indent="-514350" algn="just">
              <a:buNone/>
            </a:pPr>
            <a:r>
              <a:rPr lang="en-US" sz="1600" b="1" dirty="0" smtClean="0">
                <a:solidFill>
                  <a:srgbClr val="FFC000"/>
                </a:solidFill>
              </a:rPr>
              <a:t>1.  	a.  Exception from State Purchasing or Exception Authorized by Agency Director</a:t>
            </a:r>
          </a:p>
          <a:p>
            <a:pPr marL="514350" indent="-514350" algn="just">
              <a:buNone/>
            </a:pPr>
            <a:r>
              <a:rPr lang="en-US" sz="1600" b="1" dirty="0" smtClean="0">
                <a:solidFill>
                  <a:srgbClr val="FFC000"/>
                </a:solidFill>
              </a:rPr>
              <a:t>	b.  Urgent or Emergency situation: </a:t>
            </a:r>
          </a:p>
          <a:p>
            <a:pPr marL="514350" indent="-514350" algn="just">
              <a:buNone/>
            </a:pPr>
            <a:r>
              <a:rPr lang="en-US" sz="1600" b="1" dirty="0" smtClean="0">
                <a:solidFill>
                  <a:srgbClr val="FFC000"/>
                </a:solidFill>
              </a:rPr>
              <a:t>	      </a:t>
            </a:r>
            <a:r>
              <a:rPr lang="en-US" sz="1600" b="1" dirty="0" err="1" smtClean="0">
                <a:solidFill>
                  <a:srgbClr val="FFC000"/>
                </a:solidFill>
              </a:rPr>
              <a:t>i</a:t>
            </a:r>
            <a:r>
              <a:rPr lang="en-US" sz="1600" b="1" dirty="0" smtClean="0">
                <a:solidFill>
                  <a:srgbClr val="FFC000"/>
                </a:solidFill>
              </a:rPr>
              <a:t>.  Needed to avoid stopping public construction project,</a:t>
            </a:r>
          </a:p>
          <a:p>
            <a:pPr marL="514350" indent="-514350" algn="just">
              <a:buNone/>
            </a:pPr>
            <a:r>
              <a:rPr lang="en-US" sz="1600" b="1" dirty="0" smtClean="0">
                <a:solidFill>
                  <a:srgbClr val="FFC000"/>
                </a:solidFill>
              </a:rPr>
              <a:t>	     ii.  Needed to repair a facility or equipment,</a:t>
            </a:r>
          </a:p>
          <a:p>
            <a:pPr marL="514350" indent="-514350" algn="just">
              <a:buNone/>
            </a:pPr>
            <a:r>
              <a:rPr lang="en-US" sz="1600" b="1" dirty="0" smtClean="0">
                <a:solidFill>
                  <a:srgbClr val="FFC000"/>
                </a:solidFill>
              </a:rPr>
              <a:t>	     iii.  Other emergency situations.	</a:t>
            </a:r>
          </a:p>
          <a:p>
            <a:pPr>
              <a:buNone/>
            </a:pPr>
            <a:endParaRPr lang="en-US" sz="2800" b="1" dirty="0" smtClean="0">
              <a:solidFill>
                <a:srgbClr val="FFC000"/>
              </a:solidFill>
            </a:endParaRPr>
          </a:p>
          <a:p>
            <a:pPr>
              <a:buNone/>
            </a:pPr>
            <a:r>
              <a:rPr lang="en-US" sz="2000" b="1" dirty="0" smtClean="0">
                <a:solidFill>
                  <a:srgbClr val="FFC000"/>
                </a:solidFill>
              </a:rPr>
              <a:t>Rule  (Items $1,000 and below)</a:t>
            </a:r>
          </a:p>
          <a:p>
            <a:pPr marL="514350" indent="-514350" algn="just">
              <a:buAutoNum type="arabicPeriod"/>
            </a:pPr>
            <a:r>
              <a:rPr lang="en-US" sz="1600" b="1" dirty="0" smtClean="0">
                <a:solidFill>
                  <a:srgbClr val="FFC000"/>
                </a:solidFill>
              </a:rPr>
              <a:t>Vendor under state contract does not have the needed procurement item (out of stock, weather delay, etc.)</a:t>
            </a:r>
          </a:p>
          <a:p>
            <a:pPr marL="514350" indent="-514350" algn="just">
              <a:buAutoNum type="arabicPeriod"/>
            </a:pPr>
            <a:endParaRPr lang="en-US" sz="800" b="1" dirty="0" smtClean="0">
              <a:solidFill>
                <a:srgbClr val="FFC000"/>
              </a:solidFill>
            </a:endParaRPr>
          </a:p>
          <a:p>
            <a:pPr marL="514350" indent="-514350" algn="just">
              <a:buAutoNum type="arabicPeriod"/>
            </a:pPr>
            <a:r>
              <a:rPr lang="en-US" sz="1600" b="1" dirty="0" smtClean="0">
                <a:solidFill>
                  <a:srgbClr val="FFC000"/>
                </a:solidFill>
              </a:rPr>
              <a:t>Vendor under state contract cannot supply the needed procurement item by a reasonable deadline.</a:t>
            </a:r>
          </a:p>
          <a:p>
            <a:pPr marL="514350" indent="-514350" algn="just">
              <a:buAutoNum type="arabicPeriod"/>
            </a:pPr>
            <a:endParaRPr lang="en-US" sz="800" b="1" dirty="0" smtClean="0">
              <a:solidFill>
                <a:srgbClr val="FFC000"/>
              </a:solidFill>
            </a:endParaRPr>
          </a:p>
          <a:p>
            <a:pPr marL="514350" indent="-514350" algn="just">
              <a:buAutoNum type="arabicPeriod"/>
            </a:pPr>
            <a:r>
              <a:rPr lang="en-US" sz="1600" b="1" dirty="0" smtClean="0">
                <a:solidFill>
                  <a:srgbClr val="FFC000"/>
                </a:solidFill>
              </a:rPr>
              <a:t>Exemptions approved in writing by the Chief Procurement Officer or head of a procurement unit:</a:t>
            </a:r>
          </a:p>
          <a:p>
            <a:pPr marL="514350" indent="-514350" algn="just">
              <a:buNone/>
            </a:pPr>
            <a:r>
              <a:rPr lang="en-US" sz="1600" b="1" dirty="0" smtClean="0">
                <a:solidFill>
                  <a:srgbClr val="FFC000"/>
                </a:solidFill>
              </a:rPr>
              <a:t>	a.  Cost/Benefit analysis documenting savings to state agency;</a:t>
            </a:r>
          </a:p>
          <a:p>
            <a:pPr marL="514350" indent="-514350" algn="just">
              <a:buNone/>
            </a:pPr>
            <a:r>
              <a:rPr lang="en-US" sz="1600" b="1" dirty="0" smtClean="0">
                <a:solidFill>
                  <a:srgbClr val="FFC000"/>
                </a:solidFill>
              </a:rPr>
              <a:t>	b.  Similar contract Terms and Conditions (cannot  impose additional Risk/Liability to State);</a:t>
            </a:r>
          </a:p>
          <a:p>
            <a:pPr marL="514350" indent="-514350" algn="just">
              <a:buNone/>
            </a:pPr>
            <a:r>
              <a:rPr lang="en-US" sz="1600" b="1" dirty="0" smtClean="0">
                <a:solidFill>
                  <a:srgbClr val="FFC000"/>
                </a:solidFill>
              </a:rPr>
              <a:t>	c.   Similar product warranty, service/maintenance agreement;</a:t>
            </a:r>
          </a:p>
          <a:p>
            <a:pPr marL="514350" indent="-514350" algn="just">
              <a:buNone/>
            </a:pPr>
            <a:r>
              <a:rPr lang="en-US" sz="1600" b="1" dirty="0" smtClean="0">
                <a:solidFill>
                  <a:srgbClr val="FFC000"/>
                </a:solidFill>
              </a:rPr>
              <a:t>	d.  Other factors . . . </a:t>
            </a:r>
          </a:p>
          <a:p>
            <a:pPr marL="914400" lvl="1" indent="-514350" algn="just">
              <a:buNone/>
            </a:pPr>
            <a:endParaRPr lang="en-US" sz="1200" b="1" dirty="0" smtClean="0">
              <a:solidFill>
                <a:srgbClr val="FFC000"/>
              </a:solidFill>
            </a:endParaRPr>
          </a:p>
          <a:p>
            <a:pPr marL="514350" indent="-514350" algn="just">
              <a:buAutoNum type="arabicPeriod"/>
            </a:pPr>
            <a:endParaRPr lang="en-US" sz="1200" b="1" dirty="0" smtClean="0">
              <a:solidFill>
                <a:srgbClr val="FFC000"/>
              </a:solidFill>
            </a:endParaRPr>
          </a:p>
          <a:p>
            <a:pPr>
              <a:buNone/>
            </a:pPr>
            <a:endParaRPr lang="en-US" sz="1200" b="1" dirty="0" smtClean="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sz="3600" b="1" u="sng" dirty="0" smtClean="0">
                <a:solidFill>
                  <a:srgbClr val="FFFF00"/>
                </a:solidFill>
              </a:rPr>
              <a:t>Can  You  Beat  State  Contract  Value?</a:t>
            </a:r>
          </a:p>
          <a:p>
            <a:pPr algn="just">
              <a:buNone/>
            </a:pPr>
            <a:endParaRPr lang="en-US" sz="2000" dirty="0" smtClean="0">
              <a:solidFill>
                <a:srgbClr val="FFC000"/>
              </a:solidFill>
            </a:endParaRPr>
          </a:p>
          <a:p>
            <a:pPr algn="ctr">
              <a:buNone/>
            </a:pPr>
            <a:r>
              <a:rPr lang="en-US" sz="3600" b="1" dirty="0" smtClean="0">
                <a:solidFill>
                  <a:srgbClr val="FFC000"/>
                </a:solidFill>
              </a:rPr>
              <a:t>Just Comparing Price </a:t>
            </a:r>
          </a:p>
          <a:p>
            <a:pPr algn="ctr">
              <a:buNone/>
            </a:pPr>
            <a:r>
              <a:rPr lang="en-US" sz="3600" b="1" dirty="0" smtClean="0">
                <a:solidFill>
                  <a:srgbClr val="FFC000"/>
                </a:solidFill>
              </a:rPr>
              <a:t>Is Not</a:t>
            </a:r>
          </a:p>
          <a:p>
            <a:pPr algn="ctr">
              <a:buNone/>
            </a:pPr>
            <a:r>
              <a:rPr lang="en-US" sz="3600" b="1" dirty="0" smtClean="0">
                <a:solidFill>
                  <a:srgbClr val="FFC000"/>
                </a:solidFill>
              </a:rPr>
              <a:t>Comparing Like Items</a:t>
            </a:r>
          </a:p>
          <a:p>
            <a:pPr algn="ctr">
              <a:buNone/>
            </a:pPr>
            <a:endParaRPr lang="en-US" sz="3600" b="1" dirty="0" smtClean="0">
              <a:solidFill>
                <a:srgbClr val="FFC000"/>
              </a:solidFill>
            </a:endParaRPr>
          </a:p>
          <a:p>
            <a:pPr algn="ctr">
              <a:buNone/>
            </a:pPr>
            <a:endParaRPr lang="en-US" sz="3600" b="1" dirty="0" smtClean="0">
              <a:solidFill>
                <a:srgbClr val="FFC000"/>
              </a:solidFill>
            </a:endParaRPr>
          </a:p>
          <a:p>
            <a:pPr>
              <a:buNone/>
            </a:pPr>
            <a:r>
              <a:rPr lang="en-US" sz="2800" b="1" dirty="0" smtClean="0"/>
              <a:t/>
            </a:r>
            <a:br>
              <a:rPr lang="en-US" sz="2800" b="1" dirty="0" smtClean="0"/>
            </a:br>
            <a:endParaRPr lang="en-US" sz="2800" b="1" dirty="0" smtClean="0"/>
          </a:p>
        </p:txBody>
      </p:sp>
      <p:pic>
        <p:nvPicPr>
          <p:cNvPr id="5" name="Picture 4" descr="http://www.the-perfectshape.com/wp-content/uploads/2011/02/orange.jpeg">
            <a:hlinkClick r:id="rId2" tgtFrame="_blank"/>
          </p:cNvPr>
          <p:cNvPicPr/>
          <p:nvPr/>
        </p:nvPicPr>
        <p:blipFill>
          <a:blip r:embed="rId3" cstate="print"/>
          <a:srcRect/>
          <a:stretch>
            <a:fillRect/>
          </a:stretch>
        </p:blipFill>
        <p:spPr bwMode="auto">
          <a:xfrm>
            <a:off x="4876800" y="3276600"/>
            <a:ext cx="3657600" cy="2667000"/>
          </a:xfrm>
          <a:prstGeom prst="rect">
            <a:avLst/>
          </a:prstGeom>
          <a:noFill/>
          <a:ln w="9525">
            <a:noFill/>
            <a:miter lim="800000"/>
            <a:headEnd/>
            <a:tailEnd/>
          </a:ln>
        </p:spPr>
      </p:pic>
      <p:pic>
        <p:nvPicPr>
          <p:cNvPr id="6" name="Picture 5" descr="http://www.wallpaper77.com/upload/DesktopWallpapers/cache/Green-Apple-food-wallpaper-fruit-wallpapers-1920x1200.jpg"/>
          <p:cNvPicPr/>
          <p:nvPr/>
        </p:nvPicPr>
        <p:blipFill>
          <a:blip r:embed="rId4" cstate="print"/>
          <a:srcRect l="3348" r="10491"/>
          <a:stretch>
            <a:fillRect/>
          </a:stretch>
        </p:blipFill>
        <p:spPr bwMode="auto">
          <a:xfrm>
            <a:off x="685800" y="3276600"/>
            <a:ext cx="3676650" cy="2667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r>
              <a:rPr lang="en-US" sz="3600" b="1" u="sng" dirty="0" smtClean="0">
                <a:solidFill>
                  <a:srgbClr val="FFFF00"/>
                </a:solidFill>
              </a:rPr>
              <a:t>$400  Chair   vs   $119  Chair</a:t>
            </a:r>
          </a:p>
          <a:p>
            <a:pPr>
              <a:buNone/>
            </a:pPr>
            <a:endParaRPr lang="en-US" sz="2000" dirty="0" smtClean="0"/>
          </a:p>
          <a:p>
            <a:pPr>
              <a:buNone/>
            </a:pPr>
            <a:r>
              <a:rPr lang="en-US" sz="2000" b="1" dirty="0" smtClean="0">
                <a:solidFill>
                  <a:srgbClr val="FFC000"/>
                </a:solidFill>
              </a:rPr>
              <a:t>	</a:t>
            </a:r>
            <a:r>
              <a:rPr lang="en-US" sz="2800" b="1" u="sng" dirty="0" smtClean="0">
                <a:solidFill>
                  <a:srgbClr val="FFC000"/>
                </a:solidFill>
              </a:rPr>
              <a:t>$400 Chair </a:t>
            </a:r>
            <a:r>
              <a:rPr lang="en-US" sz="2000" b="1" u="sng" dirty="0" smtClean="0">
                <a:solidFill>
                  <a:srgbClr val="FFC000"/>
                </a:solidFill>
              </a:rPr>
              <a:t>(State Contract)</a:t>
            </a:r>
            <a:r>
              <a:rPr lang="en-US" sz="2800" b="1" dirty="0" smtClean="0">
                <a:solidFill>
                  <a:srgbClr val="FFC000"/>
                </a:solidFill>
              </a:rPr>
              <a:t>			</a:t>
            </a:r>
            <a:r>
              <a:rPr lang="en-US" sz="2800" b="1" u="sng" dirty="0" smtClean="0">
                <a:solidFill>
                  <a:schemeClr val="bg1"/>
                </a:solidFill>
              </a:rPr>
              <a:t>$119 Chair  </a:t>
            </a:r>
            <a:r>
              <a:rPr lang="en-US" sz="2000" b="1" u="sng" dirty="0" smtClean="0">
                <a:solidFill>
                  <a:schemeClr val="bg1"/>
                </a:solidFill>
              </a:rPr>
              <a:t>(Discount Store)</a:t>
            </a:r>
          </a:p>
          <a:p>
            <a:pPr>
              <a:buNone/>
            </a:pPr>
            <a:r>
              <a:rPr lang="en-US" sz="2600" b="1" dirty="0" smtClean="0">
                <a:solidFill>
                  <a:srgbClr val="FFC000"/>
                </a:solidFill>
              </a:rPr>
              <a:t>	Higher Quality				</a:t>
            </a:r>
            <a:r>
              <a:rPr lang="en-US" sz="2600" b="1" dirty="0" smtClean="0">
                <a:solidFill>
                  <a:schemeClr val="bg1"/>
                </a:solidFill>
              </a:rPr>
              <a:t>Lower Quality</a:t>
            </a:r>
          </a:p>
          <a:p>
            <a:pPr>
              <a:buNone/>
            </a:pPr>
            <a:endParaRPr lang="en-US" sz="800" b="1" dirty="0" smtClean="0">
              <a:solidFill>
                <a:srgbClr val="FF0000"/>
              </a:solidFill>
            </a:endParaRPr>
          </a:p>
          <a:p>
            <a:pPr>
              <a:buNone/>
            </a:pPr>
            <a:r>
              <a:rPr lang="en-US" sz="2600" b="1" dirty="0" smtClean="0">
                <a:solidFill>
                  <a:srgbClr val="FFC000"/>
                </a:solidFill>
              </a:rPr>
              <a:t>	Heavy Duty Continuous Use		</a:t>
            </a:r>
            <a:r>
              <a:rPr lang="en-US" sz="2600" b="1" dirty="0" smtClean="0">
                <a:solidFill>
                  <a:schemeClr val="bg1"/>
                </a:solidFill>
              </a:rPr>
              <a:t>Light Duty Moderate Use</a:t>
            </a:r>
          </a:p>
          <a:p>
            <a:pPr>
              <a:buNone/>
            </a:pPr>
            <a:endParaRPr lang="en-US" sz="800" b="1" dirty="0" smtClean="0">
              <a:solidFill>
                <a:srgbClr val="FF0000"/>
              </a:solidFill>
            </a:endParaRPr>
          </a:p>
          <a:p>
            <a:pPr>
              <a:buNone/>
            </a:pPr>
            <a:r>
              <a:rPr lang="en-US" sz="2600" b="1" dirty="0" smtClean="0">
                <a:solidFill>
                  <a:srgbClr val="FFC000"/>
                </a:solidFill>
              </a:rPr>
              <a:t>	10 -Year Warranty			</a:t>
            </a:r>
            <a:r>
              <a:rPr lang="en-US" sz="2600" b="1" dirty="0" smtClean="0">
                <a:solidFill>
                  <a:schemeClr val="bg1"/>
                </a:solidFill>
              </a:rPr>
              <a:t>1-Year Warranty </a:t>
            </a:r>
          </a:p>
          <a:p>
            <a:pPr>
              <a:buNone/>
            </a:pPr>
            <a:endParaRPr lang="en-US" sz="800" b="1" dirty="0" smtClean="0">
              <a:solidFill>
                <a:srgbClr val="FF0000"/>
              </a:solidFill>
            </a:endParaRPr>
          </a:p>
          <a:p>
            <a:pPr>
              <a:buNone/>
            </a:pPr>
            <a:r>
              <a:rPr lang="en-US" sz="2600" b="1" dirty="0" smtClean="0"/>
              <a:t>	</a:t>
            </a:r>
            <a:r>
              <a:rPr lang="en-US" sz="2600" b="1" dirty="0" smtClean="0">
                <a:solidFill>
                  <a:srgbClr val="FFC000"/>
                </a:solidFill>
              </a:rPr>
              <a:t>Service Plan </a:t>
            </a:r>
            <a:r>
              <a:rPr lang="en-US" sz="1400" b="1" dirty="0" smtClean="0">
                <a:solidFill>
                  <a:srgbClr val="FFC000"/>
                </a:solidFill>
              </a:rPr>
              <a:t>(Techs must respond within 24 hrs)</a:t>
            </a:r>
            <a:r>
              <a:rPr lang="en-US" sz="2600" b="1" dirty="0" smtClean="0">
                <a:solidFill>
                  <a:srgbClr val="FFC000"/>
                </a:solidFill>
              </a:rPr>
              <a:t>	</a:t>
            </a:r>
            <a:r>
              <a:rPr lang="en-US" sz="2600" b="1" dirty="0" smtClean="0">
                <a:solidFill>
                  <a:schemeClr val="bg1"/>
                </a:solidFill>
              </a:rPr>
              <a:t>None</a:t>
            </a:r>
          </a:p>
          <a:p>
            <a:pPr>
              <a:buNone/>
            </a:pPr>
            <a:endParaRPr lang="en-US" sz="800" b="1" dirty="0" smtClean="0">
              <a:solidFill>
                <a:srgbClr val="FF0000"/>
              </a:solidFill>
            </a:endParaRPr>
          </a:p>
          <a:p>
            <a:pPr>
              <a:buNone/>
            </a:pPr>
            <a:r>
              <a:rPr lang="en-US" sz="2600" b="1" dirty="0" smtClean="0">
                <a:solidFill>
                  <a:srgbClr val="FFC000"/>
                </a:solidFill>
              </a:rPr>
              <a:t>	Assembled - Yes 				</a:t>
            </a:r>
            <a:r>
              <a:rPr lang="en-US" sz="2600" b="1" dirty="0" smtClean="0">
                <a:solidFill>
                  <a:schemeClr val="bg1"/>
                </a:solidFill>
              </a:rPr>
              <a:t>No</a:t>
            </a:r>
          </a:p>
          <a:p>
            <a:pPr>
              <a:buNone/>
            </a:pPr>
            <a:endParaRPr lang="en-US" sz="800" b="1" dirty="0" smtClean="0">
              <a:solidFill>
                <a:srgbClr val="FF0000"/>
              </a:solidFill>
            </a:endParaRPr>
          </a:p>
          <a:p>
            <a:pPr>
              <a:buNone/>
            </a:pPr>
            <a:r>
              <a:rPr lang="en-US" sz="2600" b="1" dirty="0" smtClean="0">
                <a:solidFill>
                  <a:srgbClr val="FFC000"/>
                </a:solidFill>
              </a:rPr>
              <a:t>	Delivery - Yes				</a:t>
            </a:r>
            <a:r>
              <a:rPr lang="en-US" sz="2600" b="1" dirty="0" smtClean="0">
                <a:solidFill>
                  <a:schemeClr val="bg1"/>
                </a:solidFill>
              </a:rPr>
              <a:t>No</a:t>
            </a:r>
            <a:endParaRPr lang="en-US" sz="800" b="1" dirty="0" smtClean="0">
              <a:solidFill>
                <a:schemeClr val="bg1"/>
              </a:solidFill>
            </a:endParaRPr>
          </a:p>
          <a:p>
            <a:pPr>
              <a:buNone/>
            </a:pPr>
            <a:r>
              <a:rPr lang="en-US" sz="800" b="1" dirty="0" smtClean="0">
                <a:solidFill>
                  <a:srgbClr val="FF0000"/>
                </a:solidFill>
              </a:rPr>
              <a:t>	</a:t>
            </a:r>
          </a:p>
          <a:p>
            <a:pPr>
              <a:buNone/>
            </a:pPr>
            <a:r>
              <a:rPr lang="en-US" sz="2600" b="1" dirty="0" smtClean="0">
                <a:solidFill>
                  <a:srgbClr val="FFC000"/>
                </a:solidFill>
              </a:rPr>
              <a:t>	Loaner Chair – Yes			</a:t>
            </a:r>
            <a:r>
              <a:rPr lang="en-US" sz="2600" b="1" dirty="0" smtClean="0">
                <a:solidFill>
                  <a:schemeClr val="bg1"/>
                </a:solidFill>
              </a:rPr>
              <a:t>No</a:t>
            </a:r>
          </a:p>
          <a:p>
            <a:pPr>
              <a:buNone/>
            </a:pPr>
            <a:endParaRPr lang="en-US" sz="800" b="1" dirty="0" smtClean="0">
              <a:solidFill>
                <a:srgbClr val="FF0000"/>
              </a:solidFill>
            </a:endParaRPr>
          </a:p>
          <a:p>
            <a:pPr>
              <a:buNone/>
            </a:pPr>
            <a:r>
              <a:rPr lang="en-US" sz="2600" b="1" dirty="0" smtClean="0">
                <a:solidFill>
                  <a:srgbClr val="FFC000"/>
                </a:solidFill>
              </a:rPr>
              <a:t>	Long-Term Chair				</a:t>
            </a:r>
            <a:r>
              <a:rPr lang="en-US" sz="2600" b="1" dirty="0" smtClean="0">
                <a:solidFill>
                  <a:schemeClr val="bg1"/>
                </a:solidFill>
              </a:rPr>
              <a:t>Disposable Chair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algn="ctr">
              <a:buNone/>
            </a:pPr>
            <a:endParaRPr lang="en-US" sz="1200" b="1" dirty="0" smtClean="0">
              <a:solidFill>
                <a:srgbClr val="FFFF00"/>
              </a:solidFill>
            </a:endParaRPr>
          </a:p>
          <a:p>
            <a:pPr algn="ctr">
              <a:buNone/>
            </a:pPr>
            <a:r>
              <a:rPr lang="en-US" sz="3600" b="1" u="sng" dirty="0" smtClean="0">
                <a:solidFill>
                  <a:srgbClr val="FFFF00"/>
                </a:solidFill>
              </a:rPr>
              <a:t>You  Get  What  You  Pay  For</a:t>
            </a:r>
          </a:p>
        </p:txBody>
      </p:sp>
      <p:pic>
        <p:nvPicPr>
          <p:cNvPr id="7" name="Picture 4" descr="http://farm5.staticflickr.com/4120/4809957191_19aebe270f_z.jpg"/>
          <p:cNvPicPr>
            <a:picLocks noChangeAspect="1" noChangeArrowheads="1"/>
          </p:cNvPicPr>
          <p:nvPr/>
        </p:nvPicPr>
        <p:blipFill>
          <a:blip r:embed="rId2" cstate="print"/>
          <a:srcRect/>
          <a:stretch>
            <a:fillRect/>
          </a:stretch>
        </p:blipFill>
        <p:spPr bwMode="auto">
          <a:xfrm>
            <a:off x="1219200" y="1428750"/>
            <a:ext cx="6705600" cy="5029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marL="457200" indent="-457200" algn="ctr">
              <a:buNone/>
            </a:pPr>
            <a:r>
              <a:rPr lang="en-US" sz="3600" b="1" u="sng" dirty="0" smtClean="0">
                <a:solidFill>
                  <a:srgbClr val="FFFF00"/>
                </a:solidFill>
              </a:rPr>
              <a:t>Cost  of  Finding  “Lower  Priced”  Chair</a:t>
            </a:r>
          </a:p>
          <a:p>
            <a:pPr marL="457200" indent="-457200">
              <a:buNone/>
            </a:pPr>
            <a:endParaRPr lang="en-US" sz="800" dirty="0" smtClean="0">
              <a:solidFill>
                <a:srgbClr val="FFC000"/>
              </a:solidFill>
            </a:endParaRPr>
          </a:p>
          <a:p>
            <a:pPr marL="457200" indent="-457200">
              <a:buNone/>
            </a:pPr>
            <a:r>
              <a:rPr lang="en-US" sz="2200" u="sng" dirty="0" smtClean="0">
                <a:solidFill>
                  <a:srgbClr val="FFC000"/>
                </a:solidFill>
              </a:rPr>
              <a:t>Action								Cost</a:t>
            </a:r>
          </a:p>
          <a:p>
            <a:pPr marL="457200" indent="-457200">
              <a:buAutoNum type="arabicPeriod"/>
            </a:pPr>
            <a:r>
              <a:rPr lang="en-US" sz="1800" dirty="0" smtClean="0">
                <a:solidFill>
                  <a:srgbClr val="FFC000"/>
                </a:solidFill>
              </a:rPr>
              <a:t>State Employee out Shopping 					$100  </a:t>
            </a:r>
          </a:p>
          <a:p>
            <a:pPr marL="457200" indent="-457200">
              <a:buAutoNum type="arabicPeriod"/>
            </a:pPr>
            <a:r>
              <a:rPr lang="en-US" sz="1800" dirty="0" smtClean="0">
                <a:solidFill>
                  <a:srgbClr val="FFC000"/>
                </a:solidFill>
              </a:rPr>
              <a:t>Email from Employee to Supervisor  				   $13</a:t>
            </a:r>
          </a:p>
          <a:p>
            <a:pPr marL="457200" indent="-457200">
              <a:buAutoNum type="arabicPeriod"/>
            </a:pPr>
            <a:r>
              <a:rPr lang="en-US" sz="1800" dirty="0" smtClean="0">
                <a:solidFill>
                  <a:srgbClr val="FFC000"/>
                </a:solidFill>
              </a:rPr>
              <a:t>Emails between Supervisor to Regional Manager			   $50</a:t>
            </a:r>
          </a:p>
          <a:p>
            <a:pPr marL="457200" indent="-457200">
              <a:buAutoNum type="arabicPeriod"/>
            </a:pPr>
            <a:r>
              <a:rPr lang="en-US" sz="1800" dirty="0" smtClean="0">
                <a:solidFill>
                  <a:srgbClr val="FFC000"/>
                </a:solidFill>
              </a:rPr>
              <a:t>Email from Regional Manager to Public Relations Director		   $17</a:t>
            </a:r>
          </a:p>
          <a:p>
            <a:pPr marL="457200" indent="-457200">
              <a:buAutoNum type="arabicPeriod"/>
            </a:pPr>
            <a:r>
              <a:rPr lang="en-US" sz="1800" dirty="0" smtClean="0">
                <a:solidFill>
                  <a:srgbClr val="FFC000"/>
                </a:solidFill>
              </a:rPr>
              <a:t>Email from Public Relations Manager to Deputy Director		   $20</a:t>
            </a:r>
          </a:p>
          <a:p>
            <a:pPr marL="457200" indent="-457200">
              <a:buAutoNum type="arabicPeriod"/>
            </a:pPr>
            <a:r>
              <a:rPr lang="en-US" sz="1800" dirty="0" smtClean="0">
                <a:solidFill>
                  <a:srgbClr val="FFC000"/>
                </a:solidFill>
              </a:rPr>
              <a:t>Email from Deputy Director to Employee			   	   $25</a:t>
            </a:r>
          </a:p>
          <a:p>
            <a:pPr marL="457200" indent="-457200">
              <a:buAutoNum type="arabicPeriod"/>
            </a:pPr>
            <a:r>
              <a:rPr lang="en-US" sz="1800" dirty="0" smtClean="0">
                <a:solidFill>
                  <a:srgbClr val="FFC000"/>
                </a:solidFill>
              </a:rPr>
              <a:t>Additional Research and Price Comparisons by Employee 		 $100</a:t>
            </a:r>
          </a:p>
          <a:p>
            <a:pPr marL="457200" indent="-457200">
              <a:buAutoNum type="arabicPeriod"/>
            </a:pPr>
            <a:r>
              <a:rPr lang="en-US" sz="1800" dirty="0" smtClean="0">
                <a:solidFill>
                  <a:srgbClr val="FFC000"/>
                </a:solidFill>
              </a:rPr>
              <a:t>Second, Email from Employee to Deputy Director		   	    $13</a:t>
            </a:r>
          </a:p>
          <a:p>
            <a:pPr marL="457200" indent="-457200">
              <a:buAutoNum type="arabicPeriod"/>
            </a:pPr>
            <a:r>
              <a:rPr lang="en-US" sz="1800" dirty="0" smtClean="0">
                <a:solidFill>
                  <a:srgbClr val="FFC000"/>
                </a:solidFill>
              </a:rPr>
              <a:t>Email from Deputy Director to Director of State Purchasing	   	    $25</a:t>
            </a:r>
          </a:p>
          <a:p>
            <a:pPr marL="457200" indent="-457200">
              <a:buAutoNum type="arabicPeriod"/>
            </a:pPr>
            <a:r>
              <a:rPr lang="en-US" sz="1800" dirty="0" smtClean="0">
                <a:solidFill>
                  <a:srgbClr val="FFC000"/>
                </a:solidFill>
              </a:rPr>
              <a:t>Research by State Purchasing					  $100</a:t>
            </a:r>
          </a:p>
          <a:p>
            <a:pPr marL="457200" indent="-457200">
              <a:buAutoNum type="arabicPeriod"/>
            </a:pPr>
            <a:r>
              <a:rPr lang="en-US" sz="1800" dirty="0" smtClean="0">
                <a:solidFill>
                  <a:srgbClr val="FFC000"/>
                </a:solidFill>
              </a:rPr>
              <a:t>Email from Director of State Purchasing to Deputy Director	   	     </a:t>
            </a:r>
            <a:r>
              <a:rPr lang="en-US" sz="1800" u="sng" dirty="0" smtClean="0">
                <a:solidFill>
                  <a:srgbClr val="FFC000"/>
                </a:solidFill>
              </a:rPr>
              <a:t>$37</a:t>
            </a:r>
            <a:endParaRPr lang="en-US" sz="800" u="sng" dirty="0" smtClean="0">
              <a:solidFill>
                <a:srgbClr val="FFC000"/>
              </a:solidFill>
            </a:endParaRPr>
          </a:p>
          <a:p>
            <a:pPr marL="457200" indent="-457200">
              <a:buNone/>
            </a:pPr>
            <a:r>
              <a:rPr lang="en-US" sz="600" b="1" dirty="0" smtClean="0">
                <a:solidFill>
                  <a:srgbClr val="FFC000"/>
                </a:solidFill>
              </a:rPr>
              <a:t>	</a:t>
            </a:r>
          </a:p>
          <a:p>
            <a:pPr marL="457200" indent="-457200">
              <a:buNone/>
            </a:pPr>
            <a:r>
              <a:rPr lang="en-US" sz="2400" b="1" dirty="0" smtClean="0">
                <a:solidFill>
                  <a:srgbClr val="FFC000"/>
                </a:solidFill>
              </a:rPr>
              <a:t>Total Cost To State	                                            		$500 </a:t>
            </a:r>
          </a:p>
          <a:p>
            <a:pPr marL="457200" indent="-457200">
              <a:buNone/>
            </a:pPr>
            <a:endParaRPr lang="en-US" sz="1000" b="1" dirty="0" smtClean="0">
              <a:solidFill>
                <a:srgbClr val="FFC000"/>
              </a:solidFill>
            </a:endParaRPr>
          </a:p>
          <a:p>
            <a:pPr marL="457200" indent="-457200">
              <a:buNone/>
            </a:pPr>
            <a:r>
              <a:rPr lang="en-US" sz="2400" b="1" dirty="0" smtClean="0">
                <a:solidFill>
                  <a:schemeClr val="bg1"/>
                </a:solidFill>
              </a:rPr>
              <a:t>Plus cost of State Employee not doing their job	     	   ???</a:t>
            </a:r>
          </a:p>
          <a:p>
            <a:pPr marL="457200" indent="-457200"/>
            <a:r>
              <a:rPr lang="en-US" sz="1400" dirty="0" smtClean="0">
                <a:solidFill>
                  <a:schemeClr val="bg1"/>
                </a:solidFill>
              </a:rPr>
              <a:t>Family not receiving services; 	</a:t>
            </a:r>
          </a:p>
          <a:p>
            <a:pPr marL="457200" indent="-457200"/>
            <a:r>
              <a:rPr lang="en-US" sz="1400" dirty="0" smtClean="0">
                <a:solidFill>
                  <a:schemeClr val="bg1"/>
                </a:solidFill>
              </a:rPr>
              <a:t>Facility or equipment not properly maintained; </a:t>
            </a:r>
          </a:p>
          <a:p>
            <a:pPr marL="457200" indent="-457200"/>
            <a:r>
              <a:rPr lang="en-US" sz="1400" dirty="0" smtClean="0">
                <a:solidFill>
                  <a:schemeClr val="bg1"/>
                </a:solidFill>
              </a:rPr>
              <a:t>Report delayed or error not caught, etc.</a:t>
            </a:r>
            <a:endParaRPr lang="en-US" sz="1400" b="1" dirty="0" smtClean="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2">
              <a:lumMod val="75000"/>
            </a:schemeClr>
          </a:solidFill>
          <a:ln w="28575">
            <a:solidFill>
              <a:srgbClr val="FFC000"/>
            </a:solidFill>
          </a:ln>
        </p:spPr>
        <p:txBody>
          <a:bodyPr>
            <a:noAutofit/>
          </a:bodyPr>
          <a:lstStyle/>
          <a:p>
            <a:pPr marL="457200" indent="-457200" algn="ctr">
              <a:buNone/>
            </a:pPr>
            <a:r>
              <a:rPr lang="en-US" sz="3600" b="1" u="sng" dirty="0" smtClean="0">
                <a:solidFill>
                  <a:srgbClr val="FFFF00"/>
                </a:solidFill>
              </a:rPr>
              <a:t>Concern  Expressed  By  Legislators</a:t>
            </a:r>
          </a:p>
          <a:p>
            <a:pPr marL="457200" indent="-457200" algn="ctr">
              <a:buNone/>
            </a:pPr>
            <a:endParaRPr lang="en-US" sz="3600" b="1" dirty="0" smtClean="0">
              <a:solidFill>
                <a:srgbClr val="FFFF00"/>
              </a:solidFill>
            </a:endParaRPr>
          </a:p>
          <a:p>
            <a:pPr marL="457200" indent="-457200" algn="ctr">
              <a:buNone/>
            </a:pPr>
            <a:r>
              <a:rPr lang="en-US" sz="4000" b="1" i="1" dirty="0" smtClean="0">
                <a:solidFill>
                  <a:srgbClr val="FFC000"/>
                </a:solidFill>
              </a:rPr>
              <a:t>State Employees Should Be </a:t>
            </a:r>
          </a:p>
          <a:p>
            <a:pPr marL="457200" indent="-457200" algn="ctr">
              <a:buNone/>
            </a:pPr>
            <a:r>
              <a:rPr lang="en-US" sz="4000" b="1" i="1" dirty="0" smtClean="0">
                <a:solidFill>
                  <a:srgbClr val="FFC000"/>
                </a:solidFill>
              </a:rPr>
              <a:t>Performing The Duties They Were </a:t>
            </a:r>
          </a:p>
          <a:p>
            <a:pPr marL="457200" indent="-457200" algn="ctr">
              <a:buNone/>
            </a:pPr>
            <a:r>
              <a:rPr lang="en-US" sz="4000" b="1" i="1" dirty="0" smtClean="0">
                <a:solidFill>
                  <a:srgbClr val="FFC000"/>
                </a:solidFill>
              </a:rPr>
              <a:t>Hired To Perform </a:t>
            </a:r>
          </a:p>
          <a:p>
            <a:pPr marL="457200" indent="-457200" algn="ctr">
              <a:buNone/>
            </a:pPr>
            <a:endParaRPr lang="en-US" sz="4000" b="1" i="1" dirty="0" smtClean="0">
              <a:solidFill>
                <a:srgbClr val="FFFF00"/>
              </a:solidFill>
            </a:endParaRPr>
          </a:p>
          <a:p>
            <a:pPr marL="457200" indent="-457200" algn="ctr">
              <a:buNone/>
            </a:pPr>
            <a:r>
              <a:rPr lang="en-US" sz="4000" b="1" i="1" u="sng" dirty="0" smtClean="0">
                <a:solidFill>
                  <a:srgbClr val="FFC000"/>
                </a:solidFill>
              </a:rPr>
              <a:t>They Should Not Be Out Shopping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7086600"/>
          </a:xfrm>
          <a:solidFill>
            <a:schemeClr val="tx2">
              <a:lumMod val="75000"/>
            </a:schemeClr>
          </a:solidFill>
          <a:ln w="28575">
            <a:solidFill>
              <a:srgbClr val="FFC000"/>
            </a:solidFill>
          </a:ln>
        </p:spPr>
        <p:txBody>
          <a:bodyPr>
            <a:noAutofit/>
          </a:bodyPr>
          <a:lstStyle/>
          <a:p>
            <a:pPr algn="ctr">
              <a:buNone/>
            </a:pPr>
            <a:r>
              <a:rPr lang="en-US" sz="3600" b="1" u="sng" dirty="0" smtClean="0">
                <a:solidFill>
                  <a:srgbClr val="FFFF00"/>
                </a:solidFill>
                <a:latin typeface="Calibri" pitchFamily="34" charset="0"/>
                <a:cs typeface="Calibri" pitchFamily="34" charset="0"/>
              </a:rPr>
              <a:t>State  Contracts  =  Greatest  Value</a:t>
            </a:r>
          </a:p>
          <a:p>
            <a:pPr marL="514350" indent="-514350">
              <a:buNone/>
            </a:pPr>
            <a:endParaRPr lang="en-US" sz="1800" dirty="0">
              <a:solidFill>
                <a:schemeClr val="bg1"/>
              </a:solidFill>
              <a:latin typeface="Calibri" pitchFamily="34" charset="0"/>
              <a:cs typeface="Calibri" pitchFamily="34" charset="0"/>
            </a:endParaRPr>
          </a:p>
          <a:p>
            <a:pPr marL="514350" indent="-514350">
              <a:buAutoNum type="arabicPeriod"/>
            </a:pPr>
            <a:r>
              <a:rPr lang="en-US" sz="2000" b="1" dirty="0" smtClean="0">
                <a:solidFill>
                  <a:srgbClr val="FFC000"/>
                </a:solidFill>
                <a:latin typeface="Calibri" pitchFamily="34" charset="0"/>
                <a:cs typeface="Calibri" pitchFamily="34" charset="0"/>
              </a:rPr>
              <a:t>Low Prices  (Greatest Value  –  Not Always The Lowest Price)  </a:t>
            </a:r>
          </a:p>
          <a:p>
            <a:pPr marL="514350" indent="-514350">
              <a:buNone/>
            </a:pPr>
            <a:r>
              <a:rPr lang="en-US" sz="1600" b="1" dirty="0" smtClean="0">
                <a:solidFill>
                  <a:srgbClr val="FFC000"/>
                </a:solidFill>
                <a:latin typeface="Calibri" pitchFamily="34" charset="0"/>
                <a:cs typeface="Calibri" pitchFamily="34" charset="0"/>
              </a:rPr>
              <a:t>	</a:t>
            </a:r>
            <a:r>
              <a:rPr lang="en-US" sz="1600" b="1" dirty="0" smtClean="0">
                <a:solidFill>
                  <a:schemeClr val="bg1"/>
                </a:solidFill>
                <a:latin typeface="Calibri" pitchFamily="34" charset="0"/>
                <a:cs typeface="Calibri" pitchFamily="34" charset="0"/>
              </a:rPr>
              <a:t>Combined Purchasing Power  =  Lower Prices</a:t>
            </a:r>
          </a:p>
          <a:p>
            <a:pPr marL="514350" indent="-514350">
              <a:buNone/>
            </a:pPr>
            <a:endParaRPr lang="en-US" sz="1200" b="1" dirty="0">
              <a:solidFill>
                <a:srgbClr val="FFC000"/>
              </a:solidFill>
              <a:latin typeface="Calibri" pitchFamily="34" charset="0"/>
              <a:cs typeface="Calibri" pitchFamily="34" charset="0"/>
            </a:endParaRPr>
          </a:p>
          <a:p>
            <a:pPr marL="514350" indent="-514350">
              <a:buAutoNum type="arabicPeriod" startAt="2"/>
            </a:pPr>
            <a:r>
              <a:rPr lang="en-US" sz="2000" b="1" dirty="0" smtClean="0">
                <a:solidFill>
                  <a:srgbClr val="FFC000"/>
                </a:solidFill>
                <a:latin typeface="Calibri" pitchFamily="34" charset="0"/>
                <a:cs typeface="Calibri" pitchFamily="34" charset="0"/>
              </a:rPr>
              <a:t>Higher Quality Goods/Services  </a:t>
            </a:r>
          </a:p>
          <a:p>
            <a:pPr marL="514350" indent="-514350">
              <a:buNone/>
            </a:pPr>
            <a:r>
              <a:rPr lang="en-US" sz="1600" b="1" dirty="0" smtClean="0">
                <a:solidFill>
                  <a:srgbClr val="FFC000"/>
                </a:solidFill>
                <a:latin typeface="Calibri" pitchFamily="34" charset="0"/>
                <a:cs typeface="Calibri" pitchFamily="34" charset="0"/>
              </a:rPr>
              <a:t>	</a:t>
            </a:r>
            <a:r>
              <a:rPr lang="en-US" sz="1600" b="1" dirty="0" smtClean="0">
                <a:solidFill>
                  <a:schemeClr val="bg1"/>
                </a:solidFill>
                <a:latin typeface="Calibri" pitchFamily="34" charset="0"/>
                <a:cs typeface="Calibri" pitchFamily="34" charset="0"/>
              </a:rPr>
              <a:t>Large Spend Volume = Leverage to Dictate Higher Quality</a:t>
            </a:r>
            <a:endParaRPr lang="en-US" sz="1200" b="1" dirty="0" smtClean="0">
              <a:solidFill>
                <a:schemeClr val="bg1"/>
              </a:solidFill>
              <a:latin typeface="Calibri" pitchFamily="34" charset="0"/>
              <a:cs typeface="Calibri" pitchFamily="34" charset="0"/>
            </a:endParaRPr>
          </a:p>
          <a:p>
            <a:pPr marL="514350" indent="-514350">
              <a:buAutoNum type="arabicPeriod" startAt="2"/>
            </a:pPr>
            <a:endParaRPr lang="en-US" sz="1200" b="1" dirty="0" smtClean="0">
              <a:solidFill>
                <a:srgbClr val="FFC000"/>
              </a:solidFill>
              <a:latin typeface="Calibri" pitchFamily="34" charset="0"/>
              <a:cs typeface="Calibri" pitchFamily="34" charset="0"/>
            </a:endParaRPr>
          </a:p>
          <a:p>
            <a:pPr marL="514350" indent="-514350">
              <a:buNone/>
            </a:pPr>
            <a:r>
              <a:rPr lang="en-US" sz="2000" b="1" dirty="0" smtClean="0">
                <a:solidFill>
                  <a:srgbClr val="FFC000"/>
                </a:solidFill>
                <a:latin typeface="Calibri" pitchFamily="34" charset="0"/>
                <a:cs typeface="Calibri" pitchFamily="34" charset="0"/>
              </a:rPr>
              <a:t>3. 	Stronger Contract Terms &amp; Conditions  </a:t>
            </a:r>
          </a:p>
          <a:p>
            <a:pPr marL="514350" indent="-514350">
              <a:buNone/>
            </a:pPr>
            <a:r>
              <a:rPr lang="en-US" sz="1600" b="1" dirty="0" smtClean="0">
                <a:solidFill>
                  <a:srgbClr val="FFC000"/>
                </a:solidFill>
                <a:latin typeface="Calibri" pitchFamily="34" charset="0"/>
                <a:cs typeface="Calibri" pitchFamily="34" charset="0"/>
              </a:rPr>
              <a:t>	</a:t>
            </a:r>
            <a:r>
              <a:rPr lang="en-US" sz="1600" b="1" dirty="0" smtClean="0">
                <a:solidFill>
                  <a:schemeClr val="bg1"/>
                </a:solidFill>
                <a:latin typeface="Calibri" pitchFamily="34" charset="0"/>
                <a:cs typeface="Calibri" pitchFamily="34" charset="0"/>
              </a:rPr>
              <a:t>Approved by A.G. Protect Utah Governmental Entities</a:t>
            </a:r>
          </a:p>
          <a:p>
            <a:endParaRPr lang="en-US" sz="1200" b="1" dirty="0" smtClean="0">
              <a:solidFill>
                <a:srgbClr val="FFC000"/>
              </a:solidFill>
              <a:latin typeface="Calibri" pitchFamily="34" charset="0"/>
              <a:cs typeface="Calibri" pitchFamily="34" charset="0"/>
            </a:endParaRPr>
          </a:p>
          <a:p>
            <a:pPr marL="514350" indent="-514350">
              <a:buAutoNum type="arabicPeriod" startAt="4"/>
            </a:pPr>
            <a:r>
              <a:rPr lang="en-US" sz="2000" b="1" dirty="0" smtClean="0">
                <a:solidFill>
                  <a:srgbClr val="FFC000"/>
                </a:solidFill>
                <a:latin typeface="Calibri" pitchFamily="34" charset="0"/>
                <a:cs typeface="Calibri" pitchFamily="34" charset="0"/>
              </a:rPr>
              <a:t>Superior Maintenance/Service  </a:t>
            </a:r>
          </a:p>
          <a:p>
            <a:pPr marL="514350" indent="-514350">
              <a:buNone/>
            </a:pPr>
            <a:r>
              <a:rPr lang="en-US" sz="1600" b="1" dirty="0" smtClean="0">
                <a:solidFill>
                  <a:srgbClr val="FFC000"/>
                </a:solidFill>
                <a:latin typeface="Calibri" pitchFamily="34" charset="0"/>
                <a:cs typeface="Calibri" pitchFamily="34" charset="0"/>
              </a:rPr>
              <a:t>	</a:t>
            </a:r>
            <a:r>
              <a:rPr lang="en-US" sz="1600" b="1" dirty="0" smtClean="0">
                <a:solidFill>
                  <a:schemeClr val="bg1"/>
                </a:solidFill>
                <a:latin typeface="Calibri" pitchFamily="34" charset="0"/>
                <a:cs typeface="Calibri" pitchFamily="34" charset="0"/>
              </a:rPr>
              <a:t>Large &amp; Small Agencies Receive the Same Excellent Service</a:t>
            </a:r>
          </a:p>
          <a:p>
            <a:pPr marL="514350" indent="-514350">
              <a:buNone/>
            </a:pPr>
            <a:endParaRPr lang="en-US" sz="1200" b="1" dirty="0" smtClean="0">
              <a:solidFill>
                <a:srgbClr val="FFC000"/>
              </a:solidFill>
              <a:latin typeface="Calibri" pitchFamily="34" charset="0"/>
              <a:cs typeface="Calibri" pitchFamily="34" charset="0"/>
            </a:endParaRPr>
          </a:p>
          <a:p>
            <a:pPr marL="514350" indent="-514350" algn="just">
              <a:buNone/>
            </a:pPr>
            <a:r>
              <a:rPr lang="en-US" sz="2000" b="1" dirty="0" smtClean="0">
                <a:solidFill>
                  <a:srgbClr val="FFC000"/>
                </a:solidFill>
                <a:latin typeface="Calibri" pitchFamily="34" charset="0"/>
                <a:cs typeface="Calibri" pitchFamily="34" charset="0"/>
              </a:rPr>
              <a:t>5. 	Reduced Staffing Expense For Public Entities  </a:t>
            </a:r>
          </a:p>
          <a:p>
            <a:pPr marL="514350" indent="-514350" algn="just">
              <a:buNone/>
            </a:pPr>
            <a:r>
              <a:rPr lang="en-US" sz="1600" b="1" dirty="0" smtClean="0">
                <a:solidFill>
                  <a:srgbClr val="FFC000"/>
                </a:solidFill>
                <a:latin typeface="Calibri" pitchFamily="34" charset="0"/>
                <a:cs typeface="Calibri" pitchFamily="34" charset="0"/>
              </a:rPr>
              <a:t>	</a:t>
            </a:r>
            <a:r>
              <a:rPr lang="en-US" sz="1600" b="1" dirty="0" smtClean="0">
                <a:solidFill>
                  <a:schemeClr val="bg1"/>
                </a:solidFill>
                <a:latin typeface="Calibri" pitchFamily="34" charset="0"/>
                <a:cs typeface="Calibri" pitchFamily="34" charset="0"/>
              </a:rPr>
              <a:t>Centralized Purchasing at State Purchasing Reduces Staffing Expense for All Governmental Entities</a:t>
            </a:r>
          </a:p>
          <a:p>
            <a:pPr marL="514350" indent="-514350" algn="just">
              <a:buNone/>
            </a:pPr>
            <a:endParaRPr lang="en-US" sz="1200" b="1" dirty="0" smtClean="0">
              <a:solidFill>
                <a:schemeClr val="bg1"/>
              </a:solidFill>
              <a:latin typeface="Calibri" pitchFamily="34" charset="0"/>
              <a:cs typeface="Calibri" pitchFamily="34" charset="0"/>
            </a:endParaRPr>
          </a:p>
          <a:p>
            <a:pPr marL="514350" indent="-514350" algn="just">
              <a:buNone/>
            </a:pPr>
            <a:r>
              <a:rPr lang="en-US" sz="2000" b="1" dirty="0" smtClean="0">
                <a:solidFill>
                  <a:srgbClr val="FFC000"/>
                </a:solidFill>
                <a:latin typeface="Calibri" pitchFamily="34" charset="0"/>
                <a:cs typeface="Calibri" pitchFamily="34" charset="0"/>
              </a:rPr>
              <a:t>6. 	Utah-Based Business on State Contract  	</a:t>
            </a:r>
          </a:p>
          <a:p>
            <a:pPr marL="514350" indent="-514350" algn="just">
              <a:buNone/>
            </a:pPr>
            <a:r>
              <a:rPr lang="en-US" sz="1600" b="1" dirty="0" smtClean="0">
                <a:solidFill>
                  <a:srgbClr val="FFC000"/>
                </a:solidFill>
                <a:latin typeface="Calibri" pitchFamily="34" charset="0"/>
                <a:cs typeface="Calibri" pitchFamily="34" charset="0"/>
              </a:rPr>
              <a:t>	</a:t>
            </a:r>
            <a:r>
              <a:rPr lang="en-US" sz="1600" b="1" dirty="0" smtClean="0">
                <a:solidFill>
                  <a:schemeClr val="bg1"/>
                </a:solidFill>
                <a:latin typeface="Calibri" pitchFamily="34" charset="0"/>
                <a:cs typeface="Calibri" pitchFamily="34" charset="0"/>
              </a:rPr>
              <a:t>Some Cooperatives Freeze Out Utah Companies</a:t>
            </a:r>
            <a:endParaRPr lang="en-US" sz="1600" b="1" dirty="0" smtClean="0">
              <a:solidFill>
                <a:srgbClr val="FFC000"/>
              </a:solidFill>
              <a:latin typeface="Calibri" pitchFamily="34" charset="0"/>
              <a:cs typeface="Calibri" pitchFamily="34" charset="0"/>
            </a:endParaRPr>
          </a:p>
          <a:p>
            <a:pPr marL="514350" indent="-514350" algn="just">
              <a:buNone/>
            </a:pPr>
            <a:endParaRPr lang="en-US" sz="1200" b="1" dirty="0" smtClean="0">
              <a:solidFill>
                <a:srgbClr val="FFC000"/>
              </a:solidFill>
              <a:latin typeface="Calibri" pitchFamily="34" charset="0"/>
              <a:cs typeface="Calibri" pitchFamily="34" charset="0"/>
            </a:endParaRPr>
          </a:p>
          <a:p>
            <a:pPr marL="514350" indent="-514350" algn="just">
              <a:buNone/>
            </a:pPr>
            <a:r>
              <a:rPr lang="en-US" sz="2000" b="1" dirty="0" smtClean="0">
                <a:solidFill>
                  <a:srgbClr val="FFC000"/>
                </a:solidFill>
                <a:latin typeface="Calibri" pitchFamily="34" charset="0"/>
                <a:cs typeface="Calibri" pitchFamily="34" charset="0"/>
              </a:rPr>
              <a:t>7. 	Protection Against Procurement Fraud   </a:t>
            </a:r>
          </a:p>
          <a:p>
            <a:pPr marL="514350" indent="-514350" algn="just">
              <a:buNone/>
            </a:pPr>
            <a:r>
              <a:rPr lang="en-US" sz="1800" b="1" dirty="0" smtClean="0">
                <a:solidFill>
                  <a:srgbClr val="FFC000"/>
                </a:solidFill>
                <a:latin typeface="Calibri" pitchFamily="34" charset="0"/>
                <a:cs typeface="Calibri" pitchFamily="34" charset="0"/>
              </a:rPr>
              <a:t>	</a:t>
            </a:r>
            <a:r>
              <a:rPr lang="en-US" sz="1800" b="1" dirty="0" smtClean="0">
                <a:solidFill>
                  <a:schemeClr val="bg1"/>
                </a:solidFill>
                <a:latin typeface="Calibri" pitchFamily="34" charset="0"/>
                <a:cs typeface="Calibri" pitchFamily="34" charset="0"/>
              </a:rPr>
              <a:t>Reduces Illegal Kickbacks,  Buying Without Competition,  Conflicts of Interest</a:t>
            </a:r>
            <a:endParaRPr lang="en-US" sz="1800" b="1" dirty="0" smtClean="0">
              <a:solidFill>
                <a:srgbClr val="FFC000"/>
              </a:solidFill>
              <a:latin typeface="Calibri" pitchFamily="34" charset="0"/>
              <a:cs typeface="Calibri" pitchFamily="34" charset="0"/>
            </a:endParaRPr>
          </a:p>
          <a:p>
            <a:pPr marL="514350" indent="-514350">
              <a:buAutoNum type="arabicPeriod" startAt="5"/>
            </a:pPr>
            <a:endParaRPr lang="en-US" sz="2000" b="1" dirty="0" smtClean="0">
              <a:solidFill>
                <a:srgbClr val="FFC000"/>
              </a:solidFill>
              <a:latin typeface="Calibri" pitchFamily="34" charset="0"/>
              <a:cs typeface="Calibri" pitchFamily="34" charset="0"/>
            </a:endParaRPr>
          </a:p>
          <a:p>
            <a:pPr marL="514350" indent="-514350" algn="just">
              <a:buNone/>
            </a:pPr>
            <a:r>
              <a:rPr lang="en-US" sz="2000" b="1" dirty="0" smtClean="0">
                <a:solidFill>
                  <a:srgbClr val="FFC000"/>
                </a:solidFill>
                <a:latin typeface="Calibri" pitchFamily="34" charset="0"/>
                <a:cs typeface="Calibri" pitchFamily="34" charset="0"/>
              </a:rPr>
              <a:t>                  </a:t>
            </a:r>
          </a:p>
          <a:p>
            <a:pPr marL="514350" indent="-514350" algn="just">
              <a:buAutoNum type="arabicPeriod" startAt="6"/>
            </a:pPr>
            <a:endParaRPr lang="en-US" sz="2400" b="1" dirty="0" smtClean="0">
              <a:solidFill>
                <a:srgbClr val="FFC000"/>
              </a:solidFill>
              <a:latin typeface="Calibri" pitchFamily="34" charset="0"/>
              <a:cs typeface="Calibri" pitchFamily="34" charset="0"/>
            </a:endParaRPr>
          </a:p>
          <a:p>
            <a:pPr marL="514350" indent="-514350" algn="just">
              <a:buNone/>
            </a:pPr>
            <a:r>
              <a:rPr lang="en-US" sz="2800" b="1" dirty="0" smtClean="0">
                <a:solidFill>
                  <a:schemeClr val="bg1"/>
                </a:solidFill>
                <a:latin typeface="Calibri" pitchFamily="34" charset="0"/>
                <a:cs typeface="Calibri" pitchFamily="34" charset="0"/>
              </a:rPr>
              <a:t>      </a:t>
            </a:r>
            <a:endParaRPr lang="en-US" sz="2800" b="1" dirty="0" smtClean="0">
              <a:solidFill>
                <a:srgbClr val="FFC000"/>
              </a:solidFill>
              <a:latin typeface="Calibri" pitchFamily="34" charset="0"/>
              <a:cs typeface="Calibri" pitchFamily="34" charset="0"/>
            </a:endParaRPr>
          </a:p>
          <a:p>
            <a:pPr>
              <a:buNone/>
            </a:pPr>
            <a:endParaRPr lang="en-US" sz="1600" b="1" dirty="0">
              <a:solidFill>
                <a:srgbClr val="FFC000"/>
              </a:solidFill>
              <a:latin typeface="Calibri" pitchFamily="34" charset="0"/>
              <a:cs typeface="Calibri" pitchFamily="34" charset="0"/>
            </a:endParaRPr>
          </a:p>
          <a:p>
            <a:pPr algn="ctr">
              <a:buNone/>
            </a:pPr>
            <a:endParaRPr lang="en-US"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086600"/>
          </a:xfrm>
          <a:solidFill>
            <a:schemeClr val="tx2">
              <a:lumMod val="75000"/>
            </a:schemeClr>
          </a:solidFill>
          <a:ln w="28575">
            <a:solidFill>
              <a:srgbClr val="FFC000"/>
            </a:solidFill>
          </a:ln>
        </p:spPr>
        <p:txBody>
          <a:bodyPr>
            <a:noAutofit/>
          </a:bodyPr>
          <a:lstStyle/>
          <a:p>
            <a:pPr algn="ctr">
              <a:buNone/>
            </a:pPr>
            <a:r>
              <a:rPr lang="en-US" sz="2800" b="1" u="sng" dirty="0" smtClean="0">
                <a:solidFill>
                  <a:srgbClr val="FFFF00"/>
                </a:solidFill>
                <a:latin typeface="Calibri" pitchFamily="34" charset="0"/>
                <a:cs typeface="Calibri" pitchFamily="34" charset="0"/>
              </a:rPr>
              <a:t>Vendors  on  State  Contracts  Agree  to  More  than  Price</a:t>
            </a:r>
          </a:p>
          <a:p>
            <a:pPr marL="514350" indent="-514350">
              <a:buNone/>
            </a:pPr>
            <a:endParaRPr lang="en-US" sz="1800" dirty="0">
              <a:solidFill>
                <a:schemeClr val="bg1"/>
              </a:solidFill>
              <a:latin typeface="Calibri" pitchFamily="34" charset="0"/>
              <a:cs typeface="Calibri" pitchFamily="34" charset="0"/>
            </a:endParaRPr>
          </a:p>
          <a:p>
            <a:pPr marL="514350" indent="-514350">
              <a:buAutoNum type="arabicPeriod" startAt="5"/>
            </a:pPr>
            <a:endParaRPr lang="en-US" sz="2000" b="1" dirty="0" smtClean="0">
              <a:solidFill>
                <a:srgbClr val="FFC000"/>
              </a:solidFill>
              <a:latin typeface="Calibri" pitchFamily="34" charset="0"/>
              <a:cs typeface="Calibri" pitchFamily="34" charset="0"/>
            </a:endParaRPr>
          </a:p>
          <a:p>
            <a:pPr marL="514350" indent="-514350" algn="just">
              <a:buNone/>
            </a:pPr>
            <a:r>
              <a:rPr lang="en-US" sz="2000" b="1" dirty="0" smtClean="0">
                <a:solidFill>
                  <a:srgbClr val="FFC000"/>
                </a:solidFill>
                <a:latin typeface="Calibri" pitchFamily="34" charset="0"/>
                <a:cs typeface="Calibri" pitchFamily="34" charset="0"/>
              </a:rPr>
              <a:t>                  </a:t>
            </a:r>
          </a:p>
          <a:p>
            <a:pPr marL="514350" indent="-514350" algn="just">
              <a:buAutoNum type="arabicPeriod" startAt="6"/>
            </a:pPr>
            <a:endParaRPr lang="en-US" sz="2400" b="1" dirty="0" smtClean="0">
              <a:solidFill>
                <a:srgbClr val="FFC000"/>
              </a:solidFill>
              <a:latin typeface="Calibri" pitchFamily="34" charset="0"/>
              <a:cs typeface="Calibri" pitchFamily="34" charset="0"/>
            </a:endParaRPr>
          </a:p>
          <a:p>
            <a:pPr marL="514350" indent="-514350" algn="just">
              <a:buNone/>
            </a:pPr>
            <a:r>
              <a:rPr lang="en-US" sz="2800" b="1" dirty="0" smtClean="0">
                <a:solidFill>
                  <a:schemeClr val="bg1"/>
                </a:solidFill>
                <a:latin typeface="Calibri" pitchFamily="34" charset="0"/>
                <a:cs typeface="Calibri" pitchFamily="34" charset="0"/>
              </a:rPr>
              <a:t>      </a:t>
            </a:r>
            <a:endParaRPr lang="en-US" sz="2800" b="1" dirty="0" smtClean="0">
              <a:solidFill>
                <a:srgbClr val="FFC000"/>
              </a:solidFill>
              <a:latin typeface="Calibri" pitchFamily="34" charset="0"/>
              <a:cs typeface="Calibri" pitchFamily="34" charset="0"/>
            </a:endParaRPr>
          </a:p>
          <a:p>
            <a:pPr>
              <a:buNone/>
            </a:pPr>
            <a:endParaRPr lang="en-US" sz="1600" b="1" dirty="0">
              <a:solidFill>
                <a:srgbClr val="FFC000"/>
              </a:solidFill>
              <a:latin typeface="Calibri" pitchFamily="34" charset="0"/>
              <a:cs typeface="Calibri" pitchFamily="34" charset="0"/>
            </a:endParaRPr>
          </a:p>
          <a:p>
            <a:pPr algn="ctr">
              <a:buNone/>
            </a:pPr>
            <a:endParaRPr lang="en-US" sz="1600" dirty="0" smtClean="0"/>
          </a:p>
        </p:txBody>
      </p:sp>
      <p:graphicFrame>
        <p:nvGraphicFramePr>
          <p:cNvPr id="6" name="Table 5"/>
          <p:cNvGraphicFramePr>
            <a:graphicFrameLocks noGrp="1"/>
          </p:cNvGraphicFramePr>
          <p:nvPr/>
        </p:nvGraphicFramePr>
        <p:xfrm>
          <a:off x="1066800" y="1047203"/>
          <a:ext cx="7010400" cy="5838316"/>
        </p:xfrm>
        <a:graphic>
          <a:graphicData uri="http://schemas.openxmlformats.org/drawingml/2006/table">
            <a:tbl>
              <a:tblPr/>
              <a:tblGrid>
                <a:gridCol w="3056501"/>
                <a:gridCol w="1058299"/>
                <a:gridCol w="2895600"/>
              </a:tblGrid>
              <a:tr h="894660">
                <a:tc>
                  <a:txBody>
                    <a:bodyPr/>
                    <a:lstStyle/>
                    <a:p>
                      <a:pPr algn="ctr" fontAlgn="ctr"/>
                      <a:r>
                        <a:rPr lang="en-US" sz="1800" b="1" i="0" u="none" strike="noStrike" dirty="0">
                          <a:solidFill>
                            <a:srgbClr val="000000"/>
                          </a:solidFill>
                          <a:latin typeface="Calibri"/>
                        </a:rPr>
                        <a:t>Vendor                                                 On                                                     State Contract</a:t>
                      </a: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500" b="0" i="0" u="none" strike="noStrike" dirty="0">
                        <a:solidFill>
                          <a:srgbClr val="000000"/>
                        </a:solidFill>
                        <a:latin typeface="Calibri"/>
                      </a:endParaRPr>
                    </a:p>
                  </a:txBody>
                  <a:tcPr marL="4356" marR="4356" marT="4356" marB="0" anchor="b">
                    <a:lnL w="12700" cap="flat" cmpd="sng" algn="ctr">
                      <a:solidFill>
                        <a:srgbClr val="000000"/>
                      </a:solidFill>
                      <a:prstDash val="solid"/>
                      <a:round/>
                      <a:headEnd type="none" w="med" len="med"/>
                      <a:tailEnd type="none" w="med" len="med"/>
                    </a:lnL>
                    <a:lnR>
                      <a:noFill/>
                    </a:lnR>
                    <a:lnT>
                      <a:noFill/>
                    </a:lnT>
                    <a:lnB>
                      <a:noFill/>
                    </a:lnB>
                  </a:tcPr>
                </a:tc>
                <a:tc rowSpan="2">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en-US" sz="500" b="0" i="0" u="none" strike="noStrike" dirty="0" smtClean="0">
                          <a:solidFill>
                            <a:srgbClr val="000000"/>
                          </a:solidFill>
                          <a:latin typeface="Calibri"/>
                        </a:rPr>
                        <a:t>I</a:t>
                      </a:r>
                      <a:r>
                        <a:rPr lang="en-US" sz="1600" b="0" i="1" u="none" strike="noStrike" baseline="0" dirty="0" smtClean="0">
                          <a:solidFill>
                            <a:schemeClr val="bg1"/>
                          </a:solidFill>
                          <a:latin typeface="+mn-lt"/>
                        </a:rPr>
                        <a:t> “</a:t>
                      </a:r>
                      <a:r>
                        <a:rPr lang="en-US" sz="1500" b="0" i="1" u="none" strike="noStrike" baseline="0" dirty="0" smtClean="0">
                          <a:solidFill>
                            <a:schemeClr val="bg1"/>
                          </a:solidFill>
                          <a:latin typeface="+mn-lt"/>
                        </a:rPr>
                        <a:t>I can beat the State Contract price but I didn’t respond to the State’s Bid/RFP.  I won’t agree to the Ts &amp; Cs, maintenance/service agreement or warranty.  I can’t guarantee pricing on future replacement parts or system upgrades.  But I can beat the State Contract price.” </a:t>
                      </a:r>
                      <a:r>
                        <a:rPr lang="en-US" sz="500" b="0" i="0" u="none" strike="noStrike" dirty="0" smtClean="0">
                          <a:solidFill>
                            <a:srgbClr val="000000"/>
                          </a:solidFill>
                          <a:latin typeface="Calibri"/>
                        </a:rPr>
                        <a:t>I</a:t>
                      </a:r>
                      <a:endParaRPr lang="en-US" sz="500" b="0" i="0" u="none" strike="noStrike" dirty="0">
                        <a:solidFill>
                          <a:srgbClr val="000000"/>
                        </a:solidFill>
                        <a:latin typeface="Calibri"/>
                      </a:endParaRPr>
                    </a:p>
                  </a:txBody>
                  <a:tcPr marL="4356" marR="4356" marT="4356" marB="0" anchor="b">
                    <a:lnL>
                      <a:noFill/>
                    </a:lnL>
                    <a:lnR>
                      <a:noFill/>
                    </a:lnR>
                    <a:lnT>
                      <a:noFill/>
                    </a:lnT>
                    <a:lnB>
                      <a:noFill/>
                    </a:lnB>
                  </a:tcPr>
                </a:tc>
              </a:tr>
              <a:tr h="773815">
                <a:tc>
                  <a:txBody>
                    <a:bodyPr/>
                    <a:lstStyle/>
                    <a:p>
                      <a:pPr algn="ctr" fontAlgn="ctr"/>
                      <a:r>
                        <a:rPr lang="en-US" sz="1600" b="1" i="0" u="none" strike="noStrike" dirty="0">
                          <a:solidFill>
                            <a:srgbClr val="000000"/>
                          </a:solidFill>
                          <a:latin typeface="Calibri"/>
                        </a:rPr>
                        <a:t>Contract                                               </a:t>
                      </a:r>
                      <a:endParaRPr lang="en-US" sz="1600" b="1" i="0" u="none" strike="noStrike" dirty="0" smtClean="0">
                        <a:solidFill>
                          <a:srgbClr val="000000"/>
                        </a:solidFill>
                        <a:latin typeface="Calibri"/>
                      </a:endParaRPr>
                    </a:p>
                    <a:p>
                      <a:pPr algn="ctr" fontAlgn="ctr"/>
                      <a:r>
                        <a:rPr lang="en-US" sz="1600" b="1" i="0" u="none" strike="noStrike" dirty="0" smtClean="0">
                          <a:solidFill>
                            <a:srgbClr val="000000"/>
                          </a:solidFill>
                          <a:latin typeface="Calibri"/>
                        </a:rPr>
                        <a:t>Terms </a:t>
                      </a:r>
                      <a:r>
                        <a:rPr lang="en-US" sz="1600" b="1" i="0" u="none" strike="noStrike" dirty="0">
                          <a:solidFill>
                            <a:srgbClr val="000000"/>
                          </a:solidFill>
                          <a:latin typeface="Calibri"/>
                        </a:rPr>
                        <a:t>&amp; </a:t>
                      </a:r>
                      <a:r>
                        <a:rPr lang="en-US" sz="1600" b="1" i="0" u="none" strike="noStrike" dirty="0" smtClean="0">
                          <a:solidFill>
                            <a:srgbClr val="000000"/>
                          </a:solidFill>
                          <a:latin typeface="Calibri"/>
                        </a:rPr>
                        <a:t>Conditions</a:t>
                      </a:r>
                    </a:p>
                    <a:p>
                      <a:pPr algn="ctr" fontAlgn="ctr"/>
                      <a:r>
                        <a:rPr lang="en-US" sz="1100" b="1" i="0" u="none" strike="noStrike" dirty="0" smtClean="0">
                          <a:solidFill>
                            <a:srgbClr val="000000"/>
                          </a:solidFill>
                          <a:latin typeface="Calibri"/>
                        </a:rPr>
                        <a:t>Protect Interests of Public Entities</a:t>
                      </a:r>
                      <a:endParaRPr lang="en-US" sz="1100" b="1" i="0" u="none" strike="noStrike" dirty="0">
                        <a:solidFill>
                          <a:srgbClr val="000000"/>
                        </a:solidFill>
                        <a:latin typeface="Calibri"/>
                      </a:endParaRP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l" fontAlgn="b"/>
                      <a:endParaRPr lang="en-US" sz="500" b="0" i="0" u="none" strike="noStrike" dirty="0">
                        <a:solidFill>
                          <a:srgbClr val="000000"/>
                        </a:solidFill>
                        <a:latin typeface="Calibri"/>
                      </a:endParaRPr>
                    </a:p>
                  </a:txBody>
                  <a:tcPr marL="4356" marR="4356" marT="4356"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pPr algn="l" fontAlgn="b"/>
                      <a:endParaRPr lang="en-US" sz="500" b="0" i="0" u="none" strike="noStrike" dirty="0">
                        <a:solidFill>
                          <a:srgbClr val="000000"/>
                        </a:solidFill>
                        <a:latin typeface="Calibri"/>
                      </a:endParaRPr>
                    </a:p>
                  </a:txBody>
                  <a:tcPr marL="4356" marR="4356" marT="4356" marB="0" anchor="b">
                    <a:lnL>
                      <a:noFill/>
                    </a:lnL>
                    <a:lnR>
                      <a:noFill/>
                    </a:lnR>
                    <a:lnT>
                      <a:noFill/>
                    </a:lnT>
                    <a:lnB>
                      <a:noFill/>
                    </a:lnB>
                  </a:tcPr>
                </a:tc>
              </a:tr>
              <a:tr h="773815">
                <a:tc>
                  <a:txBody>
                    <a:bodyPr/>
                    <a:lstStyle/>
                    <a:p>
                      <a:pPr algn="ctr" fontAlgn="ctr"/>
                      <a:r>
                        <a:rPr lang="en-US" sz="1600" b="1" i="0" u="none" strike="noStrike" dirty="0" smtClean="0">
                          <a:solidFill>
                            <a:srgbClr val="000000"/>
                          </a:solidFill>
                          <a:latin typeface="Calibri"/>
                        </a:rPr>
                        <a:t>Maintenance/Service </a:t>
                      </a:r>
                    </a:p>
                    <a:p>
                      <a:pPr algn="ctr" fontAlgn="ctr"/>
                      <a:r>
                        <a:rPr lang="en-US" sz="1600" b="1" i="0" u="none" strike="noStrike" dirty="0" smtClean="0">
                          <a:solidFill>
                            <a:srgbClr val="000000"/>
                          </a:solidFill>
                          <a:latin typeface="Calibri"/>
                        </a:rPr>
                        <a:t>Agreements</a:t>
                      </a:r>
                      <a:endParaRPr lang="en-US" sz="1600" b="1" i="0" u="none" strike="noStrike" dirty="0">
                        <a:solidFill>
                          <a:srgbClr val="000000"/>
                        </a:solidFill>
                        <a:latin typeface="Calibri"/>
                      </a:endParaRP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l" fontAlgn="b"/>
                      <a:endParaRPr lang="en-US" sz="500" b="0" i="0" u="none" strike="noStrike" dirty="0">
                        <a:solidFill>
                          <a:srgbClr val="000000"/>
                        </a:solidFill>
                        <a:latin typeface="Calibri"/>
                      </a:endParaRPr>
                    </a:p>
                  </a:txBody>
                  <a:tcPr marL="4356" marR="4356" marT="435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4356" marR="4356" marT="4356" marB="0" anchor="b">
                    <a:lnL>
                      <a:noFill/>
                    </a:lnL>
                    <a:lnR>
                      <a:noFill/>
                    </a:lnR>
                    <a:lnT>
                      <a:noFill/>
                    </a:lnT>
                    <a:lnB>
                      <a:noFill/>
                    </a:lnB>
                  </a:tcPr>
                </a:tc>
              </a:tr>
              <a:tr h="773815">
                <a:tc>
                  <a:txBody>
                    <a:bodyPr/>
                    <a:lstStyle/>
                    <a:p>
                      <a:pPr algn="ctr" fontAlgn="ctr"/>
                      <a:r>
                        <a:rPr lang="en-US" sz="1600" b="1" i="0" u="none" strike="noStrike" dirty="0">
                          <a:solidFill>
                            <a:srgbClr val="000000"/>
                          </a:solidFill>
                          <a:latin typeface="Calibri"/>
                        </a:rPr>
                        <a:t>Warranties</a:t>
                      </a: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A"/>
                    </a:solidFill>
                  </a:tcPr>
                </a:tc>
                <a:tc>
                  <a:txBody>
                    <a:bodyPr/>
                    <a:lstStyle/>
                    <a:p>
                      <a:pPr algn="l" fontAlgn="b"/>
                      <a:endParaRPr lang="en-US" sz="500" b="0" i="0" u="none" strike="noStrike" dirty="0">
                        <a:solidFill>
                          <a:srgbClr val="000000"/>
                        </a:solidFill>
                        <a:latin typeface="Calibri"/>
                      </a:endParaRPr>
                    </a:p>
                  </a:txBody>
                  <a:tcPr marL="4356" marR="4356" marT="435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dirty="0">
                        <a:solidFill>
                          <a:srgbClr val="000000"/>
                        </a:solidFill>
                        <a:latin typeface="Calibri"/>
                      </a:endParaRPr>
                    </a:p>
                  </a:txBody>
                  <a:tcPr marL="4356" marR="4356" marT="4356" marB="0" anchor="b">
                    <a:lnL>
                      <a:noFill/>
                    </a:lnL>
                    <a:lnR>
                      <a:noFill/>
                    </a:lnR>
                    <a:lnT>
                      <a:noFill/>
                    </a:lnT>
                    <a:lnB>
                      <a:noFill/>
                    </a:lnB>
                  </a:tcPr>
                </a:tc>
              </a:tr>
              <a:tr h="773815">
                <a:tc>
                  <a:txBody>
                    <a:bodyPr/>
                    <a:lstStyle/>
                    <a:p>
                      <a:pPr algn="ctr" fontAlgn="ctr"/>
                      <a:r>
                        <a:rPr lang="en-US" sz="1600" b="1" i="0" u="none" strike="noStrike" dirty="0">
                          <a:solidFill>
                            <a:srgbClr val="000000"/>
                          </a:solidFill>
                          <a:latin typeface="Calibri"/>
                        </a:rPr>
                        <a:t>Replacement </a:t>
                      </a:r>
                      <a:r>
                        <a:rPr lang="en-US" sz="1600" b="1" i="0" u="none" strike="noStrike" dirty="0" smtClean="0">
                          <a:solidFill>
                            <a:srgbClr val="000000"/>
                          </a:solidFill>
                          <a:latin typeface="Calibri"/>
                        </a:rPr>
                        <a:t>Parts</a:t>
                      </a:r>
                    </a:p>
                    <a:p>
                      <a:pPr algn="ctr" fontAlgn="ctr"/>
                      <a:r>
                        <a:rPr lang="en-US" sz="1100" b="1" i="0" u="none" strike="noStrike" dirty="0" smtClean="0">
                          <a:solidFill>
                            <a:srgbClr val="000000"/>
                          </a:solidFill>
                          <a:latin typeface="Calibri"/>
                        </a:rPr>
                        <a:t>Price Locked</a:t>
                      </a:r>
                      <a:r>
                        <a:rPr lang="en-US" sz="1100" b="1" i="0" u="none" strike="noStrike" baseline="0" dirty="0" smtClean="0">
                          <a:solidFill>
                            <a:srgbClr val="000000"/>
                          </a:solidFill>
                          <a:latin typeface="Calibri"/>
                        </a:rPr>
                        <a:t> In</a:t>
                      </a:r>
                      <a:endParaRPr lang="en-US" sz="1100" b="1" i="0" u="none" strike="noStrike" dirty="0">
                        <a:solidFill>
                          <a:srgbClr val="000000"/>
                        </a:solidFill>
                        <a:latin typeface="Calibri"/>
                      </a:endParaRP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c>
                  <a:txBody>
                    <a:bodyPr/>
                    <a:lstStyle/>
                    <a:p>
                      <a:pPr algn="l" fontAlgn="b"/>
                      <a:endParaRPr lang="en-US" sz="500" b="0" i="0" u="none" strike="noStrike" dirty="0">
                        <a:solidFill>
                          <a:srgbClr val="000000"/>
                        </a:solidFill>
                        <a:latin typeface="Calibri"/>
                      </a:endParaRPr>
                    </a:p>
                  </a:txBody>
                  <a:tcPr marL="4356" marR="4356" marT="4356"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1" u="none" strike="noStrike" dirty="0">
                        <a:solidFill>
                          <a:schemeClr val="bg1"/>
                        </a:solidFill>
                        <a:latin typeface="Calibri"/>
                      </a:endParaRPr>
                    </a:p>
                  </a:txBody>
                  <a:tcPr marL="4356" marR="4356" marT="4356" marB="0" anchor="b">
                    <a:lnL>
                      <a:noFill/>
                    </a:lnL>
                    <a:lnR>
                      <a:noFill/>
                    </a:lnR>
                    <a:lnT>
                      <a:noFill/>
                    </a:lnT>
                    <a:lnB w="12700" cap="flat" cmpd="sng" algn="ctr">
                      <a:solidFill>
                        <a:srgbClr val="000000"/>
                      </a:solidFill>
                      <a:prstDash val="solid"/>
                      <a:round/>
                      <a:headEnd type="none" w="med" len="med"/>
                      <a:tailEnd type="none" w="med" len="med"/>
                    </a:lnB>
                  </a:tcPr>
                </a:tc>
              </a:tr>
              <a:tr h="894660">
                <a:tc>
                  <a:txBody>
                    <a:bodyPr/>
                    <a:lstStyle/>
                    <a:p>
                      <a:pPr algn="ctr" fontAlgn="ctr"/>
                      <a:r>
                        <a:rPr lang="en-US" sz="1600" b="1" i="0" u="none" strike="noStrike" dirty="0">
                          <a:solidFill>
                            <a:srgbClr val="000000"/>
                          </a:solidFill>
                          <a:latin typeface="Calibri"/>
                        </a:rPr>
                        <a:t>System </a:t>
                      </a:r>
                      <a:r>
                        <a:rPr lang="en-US" sz="1600" b="1" i="0" u="none" strike="noStrike" dirty="0" smtClean="0">
                          <a:solidFill>
                            <a:srgbClr val="000000"/>
                          </a:solidFill>
                          <a:latin typeface="Calibri"/>
                        </a:rPr>
                        <a:t>Upgrades</a:t>
                      </a:r>
                    </a:p>
                    <a:p>
                      <a:pPr algn="ctr" fontAlgn="ctr"/>
                      <a:r>
                        <a:rPr lang="en-US" sz="1100" b="1" i="0" u="none" strike="noStrike" dirty="0" smtClean="0">
                          <a:solidFill>
                            <a:srgbClr val="000000"/>
                          </a:solidFill>
                          <a:latin typeface="Calibri"/>
                        </a:rPr>
                        <a:t>Price</a:t>
                      </a:r>
                      <a:r>
                        <a:rPr lang="en-US" sz="1100" b="1" i="0" u="none" strike="noStrike" baseline="0" dirty="0" smtClean="0">
                          <a:solidFill>
                            <a:srgbClr val="000000"/>
                          </a:solidFill>
                          <a:latin typeface="Calibri"/>
                        </a:rPr>
                        <a:t> of</a:t>
                      </a:r>
                      <a:r>
                        <a:rPr lang="en-US" sz="1100" b="1" i="0" u="none" strike="noStrike" dirty="0" smtClean="0">
                          <a:solidFill>
                            <a:srgbClr val="000000"/>
                          </a:solidFill>
                          <a:latin typeface="Calibri"/>
                        </a:rPr>
                        <a:t> Upgrades is</a:t>
                      </a:r>
                      <a:r>
                        <a:rPr lang="en-US" sz="1100" b="1" i="0" u="none" strike="noStrike" baseline="0" dirty="0" smtClean="0">
                          <a:solidFill>
                            <a:srgbClr val="000000"/>
                          </a:solidFill>
                          <a:latin typeface="Calibri"/>
                        </a:rPr>
                        <a:t> Locked In</a:t>
                      </a:r>
                      <a:endParaRPr lang="en-US" sz="1100" b="1" i="0" u="none" strike="noStrike" dirty="0">
                        <a:solidFill>
                          <a:srgbClr val="000000"/>
                        </a:solidFill>
                        <a:latin typeface="Calibri"/>
                      </a:endParaRP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algn="l" fontAlgn="b"/>
                      <a:endParaRPr lang="en-US" sz="500" b="0" i="0" u="none" strike="noStrike" dirty="0">
                        <a:solidFill>
                          <a:srgbClr val="000000"/>
                        </a:solidFill>
                        <a:latin typeface="Calibri"/>
                      </a:endParaRPr>
                    </a:p>
                  </a:txBody>
                  <a:tcPr marL="4356" marR="4356" marT="43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1" i="0" u="none" strike="noStrike" dirty="0">
                          <a:solidFill>
                            <a:srgbClr val="000000"/>
                          </a:solidFill>
                          <a:latin typeface="Calibri"/>
                        </a:rPr>
                        <a:t>Vendor                                            Not On                                          State Contract</a:t>
                      </a: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73815">
                <a:tc>
                  <a:txBody>
                    <a:bodyPr/>
                    <a:lstStyle/>
                    <a:p>
                      <a:pPr algn="ctr" fontAlgn="ctr"/>
                      <a:r>
                        <a:rPr lang="en-US" sz="1600" b="1" i="0" u="none" strike="noStrike" dirty="0" smtClean="0">
                          <a:solidFill>
                            <a:srgbClr val="000000"/>
                          </a:solidFill>
                          <a:latin typeface="Calibri"/>
                        </a:rPr>
                        <a:t>Price</a:t>
                      </a:r>
                    </a:p>
                    <a:p>
                      <a:pPr algn="ctr" fontAlgn="ctr"/>
                      <a:r>
                        <a:rPr lang="en-US" sz="1100" b="1" i="0" u="none" strike="noStrike" dirty="0" smtClean="0">
                          <a:solidFill>
                            <a:srgbClr val="000000"/>
                          </a:solidFill>
                          <a:latin typeface="Calibri"/>
                        </a:rPr>
                        <a:t>Guaranteed for 5-Year</a:t>
                      </a:r>
                      <a:r>
                        <a:rPr lang="en-US" sz="1100" b="1" i="0" u="none" strike="noStrike" baseline="0" dirty="0" smtClean="0">
                          <a:solidFill>
                            <a:srgbClr val="000000"/>
                          </a:solidFill>
                          <a:latin typeface="Calibri"/>
                        </a:rPr>
                        <a:t> </a:t>
                      </a:r>
                      <a:r>
                        <a:rPr lang="en-US" sz="1100" b="1" i="0" u="none" strike="noStrike" dirty="0" smtClean="0">
                          <a:solidFill>
                            <a:srgbClr val="000000"/>
                          </a:solidFill>
                          <a:latin typeface="Calibri"/>
                        </a:rPr>
                        <a:t>Life</a:t>
                      </a:r>
                      <a:r>
                        <a:rPr lang="en-US" sz="1100" b="1" i="0" u="none" strike="noStrike" baseline="0" dirty="0" smtClean="0">
                          <a:solidFill>
                            <a:srgbClr val="000000"/>
                          </a:solidFill>
                          <a:latin typeface="Calibri"/>
                        </a:rPr>
                        <a:t> of Contract</a:t>
                      </a:r>
                      <a:endParaRPr lang="en-US" sz="1100" b="1" i="0" u="none" strike="noStrike" dirty="0">
                        <a:solidFill>
                          <a:srgbClr val="000000"/>
                        </a:solidFill>
                        <a:latin typeface="Calibri"/>
                      </a:endParaRP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endParaRPr lang="en-US" sz="500" b="0" i="0" u="none" strike="noStrike" dirty="0">
                        <a:solidFill>
                          <a:srgbClr val="000000"/>
                        </a:solidFill>
                        <a:latin typeface="Calibri"/>
                      </a:endParaRPr>
                    </a:p>
                  </a:txBody>
                  <a:tcPr marL="4356" marR="4356" marT="435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1" i="0" u="none" strike="noStrike" dirty="0" smtClean="0">
                          <a:solidFill>
                            <a:srgbClr val="000000"/>
                          </a:solidFill>
                          <a:latin typeface="Calibri"/>
                        </a:rPr>
                        <a:t>Price</a:t>
                      </a:r>
                    </a:p>
                    <a:p>
                      <a:pPr algn="ctr" fontAlgn="ctr"/>
                      <a:r>
                        <a:rPr lang="en-US" sz="1100" b="1" i="0" u="none" strike="noStrike" dirty="0" smtClean="0">
                          <a:solidFill>
                            <a:srgbClr val="000000"/>
                          </a:solidFill>
                          <a:latin typeface="Calibri"/>
                        </a:rPr>
                        <a:t>Immediate Quote </a:t>
                      </a:r>
                    </a:p>
                    <a:p>
                      <a:pPr algn="ctr" fontAlgn="ctr"/>
                      <a:r>
                        <a:rPr lang="en-US" sz="1100" b="1" i="0" u="none" strike="noStrike" baseline="0" dirty="0" smtClean="0">
                          <a:solidFill>
                            <a:srgbClr val="000000"/>
                          </a:solidFill>
                          <a:latin typeface="Calibri"/>
                        </a:rPr>
                        <a:t>Not Guaranteed Beyond Current Quote</a:t>
                      </a:r>
                      <a:endParaRPr lang="en-US" sz="1100" b="1" i="0" u="none" strike="noStrike" dirty="0">
                        <a:solidFill>
                          <a:srgbClr val="000000"/>
                        </a:solidFill>
                        <a:latin typeface="Calibri"/>
                      </a:endParaRPr>
                    </a:p>
                  </a:txBody>
                  <a:tcPr marL="4356" marR="4356" marT="435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1701</TotalTime>
  <Words>667</Words>
  <Application>Microsoft Office PowerPoint</Application>
  <PresentationFormat>On-screen Show (4:3)</PresentationFormat>
  <Paragraphs>405</Paragraphs>
  <Slides>29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state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DTS</dc:creator>
  <cp:lastModifiedBy>Jeff Mottishaw</cp:lastModifiedBy>
  <cp:revision>129</cp:revision>
  <dcterms:created xsi:type="dcterms:W3CDTF">2012-11-07T15:27:42Z</dcterms:created>
  <dcterms:modified xsi:type="dcterms:W3CDTF">2013-01-31T23:51:43Z</dcterms:modified>
</cp:coreProperties>
</file>