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8.xml" ContentType="application/vnd.openxmlformats-officedocument.presentationml.notesSlide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notesSlides/notesSlide31.xml" ContentType="application/vnd.openxmlformats-officedocument.presentationml.notesSlide+xml"/>
  <Override PartName="/ppt/tags/tag37.xml" ContentType="application/vnd.openxmlformats-officedocument.presentationml.tags+xml"/>
  <Override PartName="/ppt/notesSlides/notesSlide32.xml" ContentType="application/vnd.openxmlformats-officedocument.presentationml.notesSlide+xml"/>
  <Override PartName="/ppt/tags/tag38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8" r:id="rId4"/>
    <p:sldId id="259" r:id="rId5"/>
    <p:sldId id="262" r:id="rId6"/>
    <p:sldId id="264" r:id="rId7"/>
    <p:sldId id="265" r:id="rId8"/>
    <p:sldId id="266" r:id="rId9"/>
    <p:sldId id="267" r:id="rId10"/>
    <p:sldId id="269" r:id="rId11"/>
    <p:sldId id="258" r:id="rId12"/>
    <p:sldId id="293" r:id="rId13"/>
    <p:sldId id="271" r:id="rId14"/>
    <p:sldId id="294" r:id="rId15"/>
    <p:sldId id="272" r:id="rId16"/>
    <p:sldId id="295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6" r:id="rId26"/>
    <p:sldId id="281" r:id="rId27"/>
    <p:sldId id="283" r:id="rId28"/>
    <p:sldId id="284" r:id="rId29"/>
    <p:sldId id="285" r:id="rId30"/>
    <p:sldId id="286" r:id="rId31"/>
    <p:sldId id="297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65725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ontserrat" pitchFamily="2" charset="0"/>
      <p:regular r:id="rId44"/>
      <p:bold r:id="rId45"/>
      <p:italic r:id="rId46"/>
      <p:boldItalic r:id="rId47"/>
    </p:embeddedFont>
  </p:embeddedFontLst>
  <p:custDataLst>
    <p:tags r:id="rId4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g6T5HM3kDxtaPizNkuNiKV2LiV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4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1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1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1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0c226bfe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0c226bfe20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30c226bfe20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6488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0c226bfe2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0c226bfe20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30c226bfe20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0c226bfe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0c226bfe20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30c226bfe20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284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0c226bfe2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0c226bfe20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g30c226bfe20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0c226bfe2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0c226bfe20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g30c226bfe20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169e805d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169e805d9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3169e805d9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169e805d9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169e805d94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g3169e805d94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169e805d9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169e805d94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3169e805d94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169e805d9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169e805d94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g3169e805d94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1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169e805d9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169e805d94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3169e805d94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169e805d9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169e805d94_0_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g3169e805d94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169e805d9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169e805d94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g3169e805d94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169e805d9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169e805d94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3169e805d94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3169e805d9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3169e805d94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g3169e805d94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169e805d9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169e805d94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g3169e805d94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169e805d9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169e805d94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2" name="Google Shape;502;g3169e805d94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169e805d94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169e805d94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g3169e805d94_0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169e805d9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169e805d94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g3169e805d94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169e805d94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169e805d94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3169e805d94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169e805d9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169e805d94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g3169e805d94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169e805d94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169e805d94_0_1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g3169e805d94_0_1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169e805d94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169e805d94_0_1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3169e805d94_0_1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1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1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06e228af1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g306e228af1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1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06e228af1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" name="Google Shape;321;g306e228af1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1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169e805d94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169e805d94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g3169e805d94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169e805d94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169e805d94_0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3169e805d94_0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0c226bfe2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96913" y="1143000"/>
            <a:ext cx="54641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0c226bfe20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30c226bfe20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Large Log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3"/>
          <p:cNvSpPr txBox="1">
            <a:spLocks noGrp="1"/>
          </p:cNvSpPr>
          <p:nvPr>
            <p:ph type="ctrTitle"/>
          </p:nvPr>
        </p:nvSpPr>
        <p:spPr>
          <a:xfrm>
            <a:off x="649224" y="2761488"/>
            <a:ext cx="6739128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71FF"/>
              </a:buClr>
              <a:buSzPts val="3700"/>
              <a:buFont typeface="Arial"/>
              <a:buNone/>
              <a:defRPr sz="3700">
                <a:solidFill>
                  <a:srgbClr val="5971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subTitle" idx="1"/>
          </p:nvPr>
        </p:nvSpPr>
        <p:spPr>
          <a:xfrm>
            <a:off x="3319272" y="3611880"/>
            <a:ext cx="406908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070"/>
              </a:buClr>
              <a:buSzPts val="1400"/>
              <a:buNone/>
              <a:defRPr sz="1400" b="1">
                <a:solidFill>
                  <a:srgbClr val="70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" name="Google Shape;16;p23"/>
          <p:cNvGrpSpPr/>
          <p:nvPr/>
        </p:nvGrpSpPr>
        <p:grpSpPr>
          <a:xfrm>
            <a:off x="-1" y="2533163"/>
            <a:ext cx="7381662" cy="77100"/>
            <a:chOff x="-1" y="2533163"/>
            <a:chExt cx="7381662" cy="77100"/>
          </a:xfrm>
        </p:grpSpPr>
        <p:sp>
          <p:nvSpPr>
            <p:cNvPr id="17" name="Google Shape;17;p23"/>
            <p:cNvSpPr/>
            <p:nvPr/>
          </p:nvSpPr>
          <p:spPr>
            <a:xfrm>
              <a:off x="5938246" y="2533163"/>
              <a:ext cx="7218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3"/>
            <p:cNvSpPr/>
            <p:nvPr/>
          </p:nvSpPr>
          <p:spPr>
            <a:xfrm>
              <a:off x="6659861" y="2533163"/>
              <a:ext cx="7218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3"/>
            <p:cNvSpPr/>
            <p:nvPr/>
          </p:nvSpPr>
          <p:spPr>
            <a:xfrm>
              <a:off x="-1" y="2533163"/>
              <a:ext cx="7218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3"/>
            <p:cNvSpPr/>
            <p:nvPr/>
          </p:nvSpPr>
          <p:spPr>
            <a:xfrm>
              <a:off x="721425" y="2533163"/>
              <a:ext cx="52167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" name="Google Shape;2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963" y="673525"/>
            <a:ext cx="5381625" cy="151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3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4"/>
          <p:cNvSpPr/>
          <p:nvPr/>
        </p:nvSpPr>
        <p:spPr>
          <a:xfrm>
            <a:off x="7356366" y="5088217"/>
            <a:ext cx="893700" cy="774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34"/>
          <p:cNvSpPr/>
          <p:nvPr/>
        </p:nvSpPr>
        <p:spPr>
          <a:xfrm>
            <a:off x="8250312" y="5088217"/>
            <a:ext cx="893700" cy="77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4"/>
          <p:cNvSpPr/>
          <p:nvPr/>
        </p:nvSpPr>
        <p:spPr>
          <a:xfrm>
            <a:off x="0" y="5088217"/>
            <a:ext cx="893700" cy="77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4"/>
          <p:cNvSpPr/>
          <p:nvPr/>
        </p:nvSpPr>
        <p:spPr>
          <a:xfrm>
            <a:off x="893710" y="5088217"/>
            <a:ext cx="6462600" cy="77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4"/>
          <p:cNvSpPr txBox="1">
            <a:spLocks noGrp="1"/>
          </p:cNvSpPr>
          <p:nvPr>
            <p:ph type="body" idx="1"/>
          </p:nvPr>
        </p:nvSpPr>
        <p:spPr>
          <a:xfrm>
            <a:off x="1510225" y="4670056"/>
            <a:ext cx="6462600" cy="352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▷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" name="Google Shape;11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52" y="4327438"/>
            <a:ext cx="640080" cy="642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head 1">
  <p:cSld name="Title with Subhead 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5"/>
          <p:cNvSpPr/>
          <p:nvPr/>
        </p:nvSpPr>
        <p:spPr>
          <a:xfrm>
            <a:off x="0" y="0"/>
            <a:ext cx="9144000" cy="401025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5"/>
          <p:cNvSpPr/>
          <p:nvPr/>
        </p:nvSpPr>
        <p:spPr>
          <a:xfrm>
            <a:off x="3047704" y="4010103"/>
            <a:ext cx="3047700" cy="774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5"/>
          <p:cNvSpPr/>
          <p:nvPr/>
        </p:nvSpPr>
        <p:spPr>
          <a:xfrm>
            <a:off x="6096271" y="4010103"/>
            <a:ext cx="3047700" cy="77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5"/>
          <p:cNvSpPr/>
          <p:nvPr/>
        </p:nvSpPr>
        <p:spPr>
          <a:xfrm>
            <a:off x="1" y="4010103"/>
            <a:ext cx="3047700" cy="77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5"/>
          <p:cNvSpPr txBox="1">
            <a:spLocks noGrp="1"/>
          </p:cNvSpPr>
          <p:nvPr>
            <p:ph type="sldNum" idx="12"/>
          </p:nvPr>
        </p:nvSpPr>
        <p:spPr>
          <a:xfrm>
            <a:off x="-125" y="4851152"/>
            <a:ext cx="9144000" cy="31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35"/>
          <p:cNvSpPr txBox="1"/>
          <p:nvPr/>
        </p:nvSpPr>
        <p:spPr>
          <a:xfrm>
            <a:off x="1387650" y="2048463"/>
            <a:ext cx="6368700" cy="803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</a:pPr>
            <a:r>
              <a:rPr lang="en"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</a:t>
            </a:r>
            <a:endParaRPr sz="40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35"/>
          <p:cNvSpPr txBox="1">
            <a:spLocks noGrp="1"/>
          </p:cNvSpPr>
          <p:nvPr>
            <p:ph type="subTitle" idx="1"/>
          </p:nvPr>
        </p:nvSpPr>
        <p:spPr>
          <a:xfrm>
            <a:off x="3257550" y="2955465"/>
            <a:ext cx="2628900" cy="951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 b="1"/>
            </a:lvl9pPr>
          </a:lstStyle>
          <a:p>
            <a:endParaRPr/>
          </a:p>
        </p:txBody>
      </p:sp>
      <p:pic>
        <p:nvPicPr>
          <p:cNvPr id="128" name="Google Shape;12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86915" y="461637"/>
            <a:ext cx="4159811" cy="1164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Small Logo">
  <p:cSld name="Title Slide_Small Log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6"/>
          <p:cNvSpPr txBox="1">
            <a:spLocks noGrp="1"/>
          </p:cNvSpPr>
          <p:nvPr>
            <p:ph type="ctrTitle"/>
          </p:nvPr>
        </p:nvSpPr>
        <p:spPr>
          <a:xfrm>
            <a:off x="246888" y="1554480"/>
            <a:ext cx="71323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71FF"/>
              </a:buClr>
              <a:buSzPts val="3700"/>
              <a:buFont typeface="Arial"/>
              <a:buNone/>
              <a:defRPr sz="3700">
                <a:solidFill>
                  <a:srgbClr val="5971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subTitle" idx="1"/>
          </p:nvPr>
        </p:nvSpPr>
        <p:spPr>
          <a:xfrm>
            <a:off x="2788920" y="2660904"/>
            <a:ext cx="45994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070"/>
              </a:buClr>
              <a:buSzPts val="1400"/>
              <a:buNone/>
              <a:defRPr sz="1400" b="1">
                <a:solidFill>
                  <a:srgbClr val="70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32" name="Google Shape;132;p36"/>
          <p:cNvGrpSpPr/>
          <p:nvPr/>
        </p:nvGrpSpPr>
        <p:grpSpPr>
          <a:xfrm>
            <a:off x="-1" y="1328147"/>
            <a:ext cx="7381662" cy="77100"/>
            <a:chOff x="-1" y="1328147"/>
            <a:chExt cx="7381662" cy="77100"/>
          </a:xfrm>
        </p:grpSpPr>
        <p:sp>
          <p:nvSpPr>
            <p:cNvPr id="133" name="Google Shape;133;p36"/>
            <p:cNvSpPr/>
            <p:nvPr/>
          </p:nvSpPr>
          <p:spPr>
            <a:xfrm>
              <a:off x="5938246" y="1328147"/>
              <a:ext cx="7218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6"/>
            <p:cNvSpPr/>
            <p:nvPr/>
          </p:nvSpPr>
          <p:spPr>
            <a:xfrm>
              <a:off x="6659861" y="1328147"/>
              <a:ext cx="7218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6"/>
            <p:cNvSpPr/>
            <p:nvPr/>
          </p:nvSpPr>
          <p:spPr>
            <a:xfrm>
              <a:off x="-1" y="1328147"/>
              <a:ext cx="7218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6"/>
            <p:cNvSpPr/>
            <p:nvPr/>
          </p:nvSpPr>
          <p:spPr>
            <a:xfrm>
              <a:off x="721425" y="1328147"/>
              <a:ext cx="52167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7" name="Google Shape;13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778" y="241135"/>
            <a:ext cx="2926488" cy="823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6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7"/>
          <p:cNvSpPr txBox="1">
            <a:spLocks noGrp="1"/>
          </p:cNvSpPr>
          <p:nvPr>
            <p:ph type="title"/>
          </p:nvPr>
        </p:nvSpPr>
        <p:spPr>
          <a:xfrm>
            <a:off x="685800" y="1581912"/>
            <a:ext cx="77724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4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7"/>
          <p:cNvSpPr txBox="1">
            <a:spLocks noGrp="1"/>
          </p:cNvSpPr>
          <p:nvPr>
            <p:ph type="body" idx="1"/>
          </p:nvPr>
        </p:nvSpPr>
        <p:spPr>
          <a:xfrm>
            <a:off x="685800" y="2843784"/>
            <a:ext cx="777240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9D9D9D"/>
              </a:buClr>
              <a:buSzPts val="1500"/>
              <a:buNone/>
              <a:defRPr sz="1500">
                <a:solidFill>
                  <a:srgbClr val="9D9D9D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D9D9D"/>
              </a:buClr>
              <a:buSzPts val="1350"/>
              <a:buNone/>
              <a:defRPr sz="1350">
                <a:solidFill>
                  <a:srgbClr val="9D9D9D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D9D9D"/>
              </a:buClr>
              <a:buSzPts val="1200"/>
              <a:buNone/>
              <a:defRPr sz="1200">
                <a:solidFill>
                  <a:srgbClr val="9D9D9D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D9D9D"/>
              </a:buClr>
              <a:buSzPts val="1200"/>
              <a:buNone/>
              <a:defRPr sz="1200">
                <a:solidFill>
                  <a:srgbClr val="9D9D9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D9D9D"/>
              </a:buClr>
              <a:buSzPts val="1200"/>
              <a:buNone/>
              <a:defRPr sz="1200">
                <a:solidFill>
                  <a:srgbClr val="9D9D9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D9D9D"/>
              </a:buClr>
              <a:buSzPts val="1200"/>
              <a:buNone/>
              <a:defRPr sz="1200">
                <a:solidFill>
                  <a:srgbClr val="9D9D9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D9D9D"/>
              </a:buClr>
              <a:buSzPts val="1200"/>
              <a:buNone/>
              <a:defRPr sz="1200">
                <a:solidFill>
                  <a:srgbClr val="9D9D9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D9D9D"/>
              </a:buClr>
              <a:buSzPts val="1200"/>
              <a:buNone/>
              <a:defRPr sz="1200">
                <a:solidFill>
                  <a:srgbClr val="9D9D9D"/>
                </a:solidFill>
              </a:defRPr>
            </a:lvl9pPr>
          </a:lstStyle>
          <a:p>
            <a:endParaRPr/>
          </a:p>
        </p:txBody>
      </p:sp>
      <p:pic>
        <p:nvPicPr>
          <p:cNvPr id="143" name="Google Shape;14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7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8"/>
          <p:cNvSpPr txBox="1">
            <a:spLocks noGrp="1"/>
          </p:cNvSpPr>
          <p:nvPr>
            <p:ph type="sldNum" idx="12"/>
          </p:nvPr>
        </p:nvSpPr>
        <p:spPr>
          <a:xfrm>
            <a:off x="-125" y="4830281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38"/>
          <p:cNvGrpSpPr/>
          <p:nvPr/>
        </p:nvGrpSpPr>
        <p:grpSpPr>
          <a:xfrm>
            <a:off x="0" y="1223994"/>
            <a:ext cx="9144477" cy="77100"/>
            <a:chOff x="0" y="1223994"/>
            <a:chExt cx="9144477" cy="77100"/>
          </a:xfrm>
        </p:grpSpPr>
        <p:sp>
          <p:nvSpPr>
            <p:cNvPr id="149" name="Google Shape;149;p38"/>
            <p:cNvSpPr/>
            <p:nvPr/>
          </p:nvSpPr>
          <p:spPr>
            <a:xfrm>
              <a:off x="5723283" y="1223994"/>
              <a:ext cx="17103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38"/>
            <p:cNvSpPr/>
            <p:nvPr/>
          </p:nvSpPr>
          <p:spPr>
            <a:xfrm>
              <a:off x="7434177" y="1223994"/>
              <a:ext cx="17103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8"/>
            <p:cNvSpPr/>
            <p:nvPr/>
          </p:nvSpPr>
          <p:spPr>
            <a:xfrm>
              <a:off x="0" y="1223994"/>
              <a:ext cx="17103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8"/>
            <p:cNvSpPr/>
            <p:nvPr/>
          </p:nvSpPr>
          <p:spPr>
            <a:xfrm>
              <a:off x="1710425" y="1223994"/>
              <a:ext cx="17103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3" name="Google Shape;153;p38"/>
          <p:cNvSpPr txBox="1"/>
          <p:nvPr/>
        </p:nvSpPr>
        <p:spPr>
          <a:xfrm>
            <a:off x="3593400" y="80573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Font typeface="Arial"/>
              <a:buNone/>
            </a:pPr>
            <a:r>
              <a:rPr lang="en" sz="96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96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8"/>
          <p:cNvSpPr txBox="1">
            <a:spLocks noGrp="1"/>
          </p:cNvSpPr>
          <p:nvPr>
            <p:ph type="body" idx="1"/>
          </p:nvPr>
        </p:nvSpPr>
        <p:spPr>
          <a:xfrm>
            <a:off x="1212112" y="1822555"/>
            <a:ext cx="6769395" cy="264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i="1"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i="1"/>
            </a:lvl2pPr>
            <a:lvl3pPr marL="1371600" lvl="2" indent="-330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i="1"/>
            </a:lvl3pPr>
            <a:lvl4pPr marL="1828800" lvl="3" indent="-330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i="1"/>
            </a:lvl4pPr>
            <a:lvl5pPr marL="2286000" lvl="4" indent="-330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i="1"/>
            </a:lvl5pPr>
            <a:lvl6pPr marL="2743200" lvl="5" indent="-330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i="1"/>
            </a:lvl6pPr>
            <a:lvl7pPr marL="3200400" lvl="6" indent="-330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i="1"/>
            </a:lvl7pPr>
            <a:lvl8pPr marL="3657600" lvl="7" indent="-330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i="1"/>
            </a:lvl8pPr>
            <a:lvl9pPr marL="4114800" lvl="8" indent="-330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9"/>
          <p:cNvSpPr txBox="1">
            <a:spLocks noGrp="1"/>
          </p:cNvSpPr>
          <p:nvPr>
            <p:ph type="title"/>
          </p:nvPr>
        </p:nvSpPr>
        <p:spPr>
          <a:xfrm>
            <a:off x="896112" y="356616"/>
            <a:ext cx="7278624" cy="85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7" name="Google Shape;157;p39"/>
          <p:cNvGrpSpPr/>
          <p:nvPr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158" name="Google Shape;158;p39"/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39"/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39"/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39"/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2" name="Google Shape;162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9"/>
          <p:cNvSpPr txBox="1">
            <a:spLocks noGrp="1"/>
          </p:cNvSpPr>
          <p:nvPr>
            <p:ph type="body" idx="1"/>
          </p:nvPr>
        </p:nvSpPr>
        <p:spPr>
          <a:xfrm>
            <a:off x="1228875" y="1364925"/>
            <a:ext cx="6943500" cy="3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 sz="24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39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0"/>
          <p:cNvSpPr txBox="1">
            <a:spLocks noGrp="1"/>
          </p:cNvSpPr>
          <p:nvPr>
            <p:ph type="title"/>
          </p:nvPr>
        </p:nvSpPr>
        <p:spPr>
          <a:xfrm>
            <a:off x="896112" y="356616"/>
            <a:ext cx="7040880" cy="85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7" name="Google Shape;16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40"/>
          <p:cNvGrpSpPr/>
          <p:nvPr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169" name="Google Shape;169;p40"/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0"/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0"/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0"/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40"/>
          <p:cNvSpPr txBox="1">
            <a:spLocks noGrp="1"/>
          </p:cNvSpPr>
          <p:nvPr>
            <p:ph type="body" idx="1"/>
          </p:nvPr>
        </p:nvSpPr>
        <p:spPr>
          <a:xfrm>
            <a:off x="1059319" y="1266395"/>
            <a:ext cx="3474720" cy="364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▷"/>
              <a:defRPr sz="18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4" name="Google Shape;174;p40"/>
          <p:cNvSpPr txBox="1">
            <a:spLocks noGrp="1"/>
          </p:cNvSpPr>
          <p:nvPr>
            <p:ph type="body" idx="2"/>
          </p:nvPr>
        </p:nvSpPr>
        <p:spPr>
          <a:xfrm>
            <a:off x="4829962" y="1266395"/>
            <a:ext cx="3474720" cy="364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▷"/>
              <a:defRPr sz="18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5" name="Google Shape;175;p40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title"/>
          </p:nvPr>
        </p:nvSpPr>
        <p:spPr>
          <a:xfrm>
            <a:off x="896112" y="356616"/>
            <a:ext cx="7315200" cy="85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41"/>
          <p:cNvGrpSpPr/>
          <p:nvPr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179" name="Google Shape;179;p41"/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1"/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1"/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41"/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3" name="Google Shape;18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41"/>
          <p:cNvSpPr txBox="1">
            <a:spLocks noGrp="1"/>
          </p:cNvSpPr>
          <p:nvPr>
            <p:ph type="body" idx="1"/>
          </p:nvPr>
        </p:nvSpPr>
        <p:spPr>
          <a:xfrm>
            <a:off x="948416" y="1277576"/>
            <a:ext cx="237744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▷"/>
              <a:defRPr sz="15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5" name="Google Shape;185;p41"/>
          <p:cNvSpPr txBox="1">
            <a:spLocks noGrp="1"/>
          </p:cNvSpPr>
          <p:nvPr>
            <p:ph type="body" idx="2"/>
          </p:nvPr>
        </p:nvSpPr>
        <p:spPr>
          <a:xfrm>
            <a:off x="3463395" y="1277576"/>
            <a:ext cx="237744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▷"/>
              <a:defRPr sz="15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6" name="Google Shape;186;p41"/>
          <p:cNvSpPr txBox="1">
            <a:spLocks noGrp="1"/>
          </p:cNvSpPr>
          <p:nvPr>
            <p:ph type="body" idx="3"/>
          </p:nvPr>
        </p:nvSpPr>
        <p:spPr>
          <a:xfrm>
            <a:off x="5992544" y="1277576"/>
            <a:ext cx="237744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▷"/>
              <a:defRPr sz="1500"/>
            </a:lvl1pPr>
            <a:lvl2pPr marL="914400" lvl="1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marL="1371600" lvl="2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7" name="Google Shape;187;p41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/>
          <p:nvPr/>
        </p:nvSpPr>
        <p:spPr>
          <a:xfrm>
            <a:off x="7356366" y="5083910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2"/>
          <p:cNvSpPr/>
          <p:nvPr/>
        </p:nvSpPr>
        <p:spPr>
          <a:xfrm>
            <a:off x="8250312" y="5083910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42"/>
          <p:cNvSpPr/>
          <p:nvPr/>
        </p:nvSpPr>
        <p:spPr>
          <a:xfrm>
            <a:off x="0" y="5083910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42"/>
          <p:cNvSpPr/>
          <p:nvPr/>
        </p:nvSpPr>
        <p:spPr>
          <a:xfrm>
            <a:off x="893710" y="5083910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42"/>
          <p:cNvSpPr txBox="1">
            <a:spLocks noGrp="1"/>
          </p:cNvSpPr>
          <p:nvPr>
            <p:ph type="body" idx="1"/>
          </p:nvPr>
        </p:nvSpPr>
        <p:spPr>
          <a:xfrm>
            <a:off x="1510225" y="4649963"/>
            <a:ext cx="6462600" cy="3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▷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4" name="Google Shape;19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42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3"/>
          <p:cNvSpPr/>
          <p:nvPr/>
        </p:nvSpPr>
        <p:spPr>
          <a:xfrm>
            <a:off x="7356366" y="5083910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3"/>
          <p:cNvSpPr/>
          <p:nvPr/>
        </p:nvSpPr>
        <p:spPr>
          <a:xfrm>
            <a:off x="8250312" y="5083910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3"/>
          <p:cNvSpPr/>
          <p:nvPr/>
        </p:nvSpPr>
        <p:spPr>
          <a:xfrm>
            <a:off x="0" y="5083910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43"/>
          <p:cNvSpPr/>
          <p:nvPr/>
        </p:nvSpPr>
        <p:spPr>
          <a:xfrm>
            <a:off x="893710" y="5083910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43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Subhead">
  <p:cSld name="Title with Subhead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/>
          <p:nvPr/>
        </p:nvSpPr>
        <p:spPr>
          <a:xfrm>
            <a:off x="0" y="0"/>
            <a:ext cx="9144000" cy="401025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>
            <a:spLocks noGrp="1"/>
          </p:cNvSpPr>
          <p:nvPr>
            <p:ph type="ctrTitle"/>
          </p:nvPr>
        </p:nvSpPr>
        <p:spPr>
          <a:xfrm>
            <a:off x="685800" y="1590184"/>
            <a:ext cx="7772400" cy="1164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sz="4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ubTitle" idx="1"/>
          </p:nvPr>
        </p:nvSpPr>
        <p:spPr>
          <a:xfrm>
            <a:off x="685800" y="2852325"/>
            <a:ext cx="7772400" cy="788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None/>
              <a:defRPr sz="23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5"/>
          <p:cNvSpPr/>
          <p:nvPr/>
        </p:nvSpPr>
        <p:spPr>
          <a:xfrm>
            <a:off x="3047704" y="4010103"/>
            <a:ext cx="3047700" cy="774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5"/>
          <p:cNvSpPr/>
          <p:nvPr/>
        </p:nvSpPr>
        <p:spPr>
          <a:xfrm>
            <a:off x="6096271" y="4010103"/>
            <a:ext cx="3047700" cy="77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5"/>
          <p:cNvSpPr/>
          <p:nvPr/>
        </p:nvSpPr>
        <p:spPr>
          <a:xfrm>
            <a:off x="1" y="4010103"/>
            <a:ext cx="3047700" cy="77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-125" y="4851152"/>
            <a:ext cx="9144000" cy="31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52" y="4327438"/>
            <a:ext cx="640080" cy="642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r Video">
  <p:cSld name="Picture or Video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/>
          <p:nvPr/>
        </p:nvSpPr>
        <p:spPr>
          <a:xfrm>
            <a:off x="7356366" y="5083910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44"/>
          <p:cNvSpPr/>
          <p:nvPr/>
        </p:nvSpPr>
        <p:spPr>
          <a:xfrm>
            <a:off x="8250312" y="5083910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4"/>
          <p:cNvSpPr/>
          <p:nvPr/>
        </p:nvSpPr>
        <p:spPr>
          <a:xfrm>
            <a:off x="0" y="5083910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4"/>
          <p:cNvSpPr/>
          <p:nvPr/>
        </p:nvSpPr>
        <p:spPr>
          <a:xfrm>
            <a:off x="893710" y="5083910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4"/>
          <p:cNvSpPr txBox="1">
            <a:spLocks noGrp="1"/>
          </p:cNvSpPr>
          <p:nvPr>
            <p:ph type="body" idx="1"/>
          </p:nvPr>
        </p:nvSpPr>
        <p:spPr>
          <a:xfrm>
            <a:off x="234463" y="370177"/>
            <a:ext cx="8639906" cy="4401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Char char="▷"/>
              <a:defRPr/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▷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44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5"/>
          <p:cNvSpPr/>
          <p:nvPr/>
        </p:nvSpPr>
        <p:spPr>
          <a:xfrm>
            <a:off x="0" y="-1"/>
            <a:ext cx="9144000" cy="51657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" name="Google Shape;211;p45"/>
          <p:cNvGrpSpPr/>
          <p:nvPr/>
        </p:nvGrpSpPr>
        <p:grpSpPr>
          <a:xfrm>
            <a:off x="0" y="5066325"/>
            <a:ext cx="9144012" cy="77100"/>
            <a:chOff x="0" y="5066325"/>
            <a:chExt cx="9144012" cy="77100"/>
          </a:xfrm>
        </p:grpSpPr>
        <p:sp>
          <p:nvSpPr>
            <p:cNvPr id="212" name="Google Shape;212;p45"/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45"/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45"/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45"/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45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Option 1 ">
  <p:cSld name="Photo Option 1 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6"/>
          <p:cNvSpPr txBox="1">
            <a:spLocks noGrp="1"/>
          </p:cNvSpPr>
          <p:nvPr>
            <p:ph type="body" idx="1"/>
          </p:nvPr>
        </p:nvSpPr>
        <p:spPr>
          <a:xfrm>
            <a:off x="466344" y="365760"/>
            <a:ext cx="4471416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▷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19" name="Google Shape;219;p46"/>
          <p:cNvSpPr>
            <a:spLocks noGrp="1"/>
          </p:cNvSpPr>
          <p:nvPr>
            <p:ph type="pic" idx="2"/>
          </p:nvPr>
        </p:nvSpPr>
        <p:spPr>
          <a:xfrm>
            <a:off x="5074920" y="361950"/>
            <a:ext cx="3657600" cy="36576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220" name="Google Shape;220;p46"/>
          <p:cNvGrpSpPr/>
          <p:nvPr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221" name="Google Shape;221;p46"/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6"/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46"/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6"/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5" name="Google Shape;22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6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Option 2">
  <p:cSld name="Photo Option 2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7"/>
          <p:cNvSpPr txBox="1">
            <a:spLocks noGrp="1"/>
          </p:cNvSpPr>
          <p:nvPr>
            <p:ph type="body" idx="1"/>
          </p:nvPr>
        </p:nvSpPr>
        <p:spPr>
          <a:xfrm>
            <a:off x="384048" y="365760"/>
            <a:ext cx="4764024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pic>
        <p:nvPicPr>
          <p:cNvPr id="229" name="Google Shape;229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47"/>
          <p:cNvGrpSpPr/>
          <p:nvPr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231" name="Google Shape;231;p47"/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47"/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47"/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47"/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47"/>
          <p:cNvSpPr>
            <a:spLocks noGrp="1"/>
          </p:cNvSpPr>
          <p:nvPr>
            <p:ph type="pic" idx="2"/>
          </p:nvPr>
        </p:nvSpPr>
        <p:spPr>
          <a:xfrm>
            <a:off x="5505300" y="0"/>
            <a:ext cx="3638700" cy="5066400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47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8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8"/>
          <p:cNvSpPr txBox="1">
            <a:spLocks noGrp="1"/>
          </p:cNvSpPr>
          <p:nvPr>
            <p:ph type="title"/>
          </p:nvPr>
        </p:nvSpPr>
        <p:spPr>
          <a:xfrm>
            <a:off x="1389888" y="2039112"/>
            <a:ext cx="6373368" cy="804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sz="4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8"/>
          <p:cNvSpPr txBox="1">
            <a:spLocks noGrp="1"/>
          </p:cNvSpPr>
          <p:nvPr>
            <p:ph type="body" idx="1"/>
          </p:nvPr>
        </p:nvSpPr>
        <p:spPr>
          <a:xfrm>
            <a:off x="3255264" y="2944368"/>
            <a:ext cx="2633472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9D9D9D"/>
              </a:buClr>
              <a:buSzPts val="1500"/>
              <a:buNone/>
              <a:defRPr sz="1500">
                <a:solidFill>
                  <a:srgbClr val="9D9D9D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D9D9D"/>
              </a:buClr>
              <a:buSzPts val="1350"/>
              <a:buNone/>
              <a:defRPr sz="1350">
                <a:solidFill>
                  <a:srgbClr val="9D9D9D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D9D9D"/>
              </a:buClr>
              <a:buSzPts val="1200"/>
              <a:buNone/>
              <a:defRPr sz="1200">
                <a:solidFill>
                  <a:srgbClr val="9D9D9D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D9D9D"/>
              </a:buClr>
              <a:buSzPts val="1200"/>
              <a:buNone/>
              <a:defRPr sz="1200">
                <a:solidFill>
                  <a:srgbClr val="9D9D9D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D9D9D"/>
              </a:buClr>
              <a:buSzPts val="1200"/>
              <a:buNone/>
              <a:defRPr sz="1200">
                <a:solidFill>
                  <a:srgbClr val="9D9D9D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D9D9D"/>
              </a:buClr>
              <a:buSzPts val="1200"/>
              <a:buNone/>
              <a:defRPr sz="1200">
                <a:solidFill>
                  <a:srgbClr val="9D9D9D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D9D9D"/>
              </a:buClr>
              <a:buSzPts val="1200"/>
              <a:buNone/>
              <a:defRPr sz="1200">
                <a:solidFill>
                  <a:srgbClr val="9D9D9D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9D9D9D"/>
              </a:buClr>
              <a:buSzPts val="1200"/>
              <a:buNone/>
              <a:defRPr sz="1200">
                <a:solidFill>
                  <a:srgbClr val="9D9D9D"/>
                </a:solidFill>
              </a:defRPr>
            </a:lvl9pPr>
          </a:lstStyle>
          <a:p>
            <a:endParaRPr/>
          </a:p>
        </p:txBody>
      </p:sp>
      <p:pic>
        <p:nvPicPr>
          <p:cNvPr id="241" name="Google Shape;241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6914" y="459650"/>
            <a:ext cx="4159811" cy="1159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8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893700" y="359936"/>
            <a:ext cx="7278675" cy="86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1228875" y="1370823"/>
            <a:ext cx="6943500" cy="356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 sz="20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26"/>
          <p:cNvSpPr/>
          <p:nvPr/>
        </p:nvSpPr>
        <p:spPr>
          <a:xfrm>
            <a:off x="7356366" y="5088217"/>
            <a:ext cx="893700" cy="774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6"/>
          <p:cNvSpPr/>
          <p:nvPr/>
        </p:nvSpPr>
        <p:spPr>
          <a:xfrm>
            <a:off x="8250312" y="5088217"/>
            <a:ext cx="893700" cy="77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6"/>
          <p:cNvSpPr/>
          <p:nvPr/>
        </p:nvSpPr>
        <p:spPr>
          <a:xfrm>
            <a:off x="0" y="5088217"/>
            <a:ext cx="893700" cy="77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6"/>
          <p:cNvSpPr/>
          <p:nvPr/>
        </p:nvSpPr>
        <p:spPr>
          <a:xfrm>
            <a:off x="893710" y="5088217"/>
            <a:ext cx="6462600" cy="77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52" y="4327438"/>
            <a:ext cx="640080" cy="642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body" idx="1"/>
          </p:nvPr>
        </p:nvSpPr>
        <p:spPr>
          <a:xfrm>
            <a:off x="1212113" y="1830431"/>
            <a:ext cx="6769395" cy="2657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000" i="1"/>
            </a:lvl1pPr>
            <a:lvl2pPr marL="914400" lvl="1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i="1"/>
            </a:lvl2pPr>
            <a:lvl3pPr marL="1371600" lvl="2" indent="-330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i="1"/>
            </a:lvl3pPr>
            <a:lvl4pPr marL="1828800" lvl="3" indent="-330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i="1"/>
            </a:lvl4pPr>
            <a:lvl5pPr marL="2286000" lvl="4" indent="-330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i="1"/>
            </a:lvl5pPr>
            <a:lvl6pPr marL="2743200" lvl="5" indent="-330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i="1"/>
            </a:lvl6pPr>
            <a:lvl7pPr marL="3200400" lvl="6" indent="-330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i="1"/>
            </a:lvl7pPr>
            <a:lvl8pPr marL="3657600" lvl="7" indent="-330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i="1"/>
            </a:lvl8pPr>
            <a:lvl9pPr marL="4114800" lvl="8" indent="-330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i="1"/>
            </a:lvl9pPr>
          </a:lstStyle>
          <a:p>
            <a:endParaRPr/>
          </a:p>
        </p:txBody>
      </p:sp>
      <p:sp>
        <p:nvSpPr>
          <p:cNvPr id="64" name="Google Shape;64;p28"/>
          <p:cNvSpPr txBox="1"/>
          <p:nvPr/>
        </p:nvSpPr>
        <p:spPr>
          <a:xfrm>
            <a:off x="3593400" y="809219"/>
            <a:ext cx="1957200" cy="65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0"/>
              <a:buFont typeface="Calibri"/>
              <a:buNone/>
            </a:pPr>
            <a:r>
              <a:rPr lang="en" sz="9600" b="1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 sz="9600" b="1" i="0" u="none" strike="noStrike" cap="non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8"/>
          <p:cNvSpPr/>
          <p:nvPr/>
        </p:nvSpPr>
        <p:spPr>
          <a:xfrm>
            <a:off x="5723283" y="1229283"/>
            <a:ext cx="1710300" cy="774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8"/>
          <p:cNvSpPr/>
          <p:nvPr/>
        </p:nvSpPr>
        <p:spPr>
          <a:xfrm>
            <a:off x="7434177" y="1229283"/>
            <a:ext cx="1710300" cy="77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0" y="1229283"/>
            <a:ext cx="1710300" cy="77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1710425" y="1229283"/>
            <a:ext cx="1710300" cy="77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-125" y="4851152"/>
            <a:ext cx="9144000" cy="31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" name="Google Shape;70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52" y="4327438"/>
            <a:ext cx="640080" cy="642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9"/>
          <p:cNvSpPr txBox="1">
            <a:spLocks noGrp="1"/>
          </p:cNvSpPr>
          <p:nvPr>
            <p:ph type="title"/>
          </p:nvPr>
        </p:nvSpPr>
        <p:spPr>
          <a:xfrm>
            <a:off x="896112" y="356616"/>
            <a:ext cx="6858000" cy="85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" name="Google Shape;73;p29"/>
          <p:cNvGrpSpPr/>
          <p:nvPr/>
        </p:nvGrpSpPr>
        <p:grpSpPr>
          <a:xfrm>
            <a:off x="0" y="5083910"/>
            <a:ext cx="9144012" cy="77100"/>
            <a:chOff x="0" y="5066325"/>
            <a:chExt cx="9144012" cy="77100"/>
          </a:xfrm>
        </p:grpSpPr>
        <p:sp>
          <p:nvSpPr>
            <p:cNvPr id="74" name="Google Shape;74;p29"/>
            <p:cNvSpPr/>
            <p:nvPr/>
          </p:nvSpPr>
          <p:spPr>
            <a:xfrm>
              <a:off x="7356366" y="5066325"/>
              <a:ext cx="893700" cy="77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9"/>
            <p:cNvSpPr/>
            <p:nvPr/>
          </p:nvSpPr>
          <p:spPr>
            <a:xfrm>
              <a:off x="8250312" y="5066325"/>
              <a:ext cx="893700" cy="77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9"/>
            <p:cNvSpPr/>
            <p:nvPr/>
          </p:nvSpPr>
          <p:spPr>
            <a:xfrm>
              <a:off x="0" y="5066325"/>
              <a:ext cx="893700" cy="77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9"/>
            <p:cNvSpPr/>
            <p:nvPr/>
          </p:nvSpPr>
          <p:spPr>
            <a:xfrm>
              <a:off x="893710" y="5066325"/>
              <a:ext cx="6462600" cy="77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8" name="Google Shape;7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52" y="4308820"/>
            <a:ext cx="640080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/>
          <p:nvPr/>
        </p:nvSpPr>
        <p:spPr>
          <a:xfrm>
            <a:off x="7356366" y="5088217"/>
            <a:ext cx="893700" cy="774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30"/>
          <p:cNvSpPr/>
          <p:nvPr/>
        </p:nvSpPr>
        <p:spPr>
          <a:xfrm>
            <a:off x="8250312" y="5088217"/>
            <a:ext cx="893700" cy="77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30"/>
          <p:cNvSpPr/>
          <p:nvPr/>
        </p:nvSpPr>
        <p:spPr>
          <a:xfrm>
            <a:off x="0" y="5088217"/>
            <a:ext cx="893700" cy="77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0"/>
          <p:cNvSpPr/>
          <p:nvPr/>
        </p:nvSpPr>
        <p:spPr>
          <a:xfrm>
            <a:off x="893710" y="5088217"/>
            <a:ext cx="6462600" cy="77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1_Blank color background">
    <p:bg>
      <p:bgPr>
        <a:solidFill>
          <a:schemeClr val="dk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1"/>
          <p:cNvSpPr/>
          <p:nvPr/>
        </p:nvSpPr>
        <p:spPr>
          <a:xfrm>
            <a:off x="7356366" y="5088217"/>
            <a:ext cx="893700" cy="774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1"/>
          <p:cNvSpPr/>
          <p:nvPr/>
        </p:nvSpPr>
        <p:spPr>
          <a:xfrm>
            <a:off x="8250312" y="5088217"/>
            <a:ext cx="893700" cy="77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1"/>
          <p:cNvSpPr/>
          <p:nvPr/>
        </p:nvSpPr>
        <p:spPr>
          <a:xfrm>
            <a:off x="0" y="5088217"/>
            <a:ext cx="893700" cy="7743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1"/>
          <p:cNvSpPr/>
          <p:nvPr/>
        </p:nvSpPr>
        <p:spPr>
          <a:xfrm>
            <a:off x="893710" y="5088217"/>
            <a:ext cx="6462600" cy="77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Option 1">
  <p:cSld name="Photo Option 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32"/>
          <p:cNvSpPr/>
          <p:nvPr/>
        </p:nvSpPr>
        <p:spPr>
          <a:xfrm>
            <a:off x="7356366" y="5088217"/>
            <a:ext cx="893700" cy="774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2"/>
          <p:cNvSpPr/>
          <p:nvPr/>
        </p:nvSpPr>
        <p:spPr>
          <a:xfrm>
            <a:off x="8250312" y="5088217"/>
            <a:ext cx="893700" cy="77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2"/>
          <p:cNvSpPr/>
          <p:nvPr/>
        </p:nvSpPr>
        <p:spPr>
          <a:xfrm>
            <a:off x="0" y="5088217"/>
            <a:ext cx="893700" cy="77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2"/>
          <p:cNvSpPr/>
          <p:nvPr/>
        </p:nvSpPr>
        <p:spPr>
          <a:xfrm>
            <a:off x="893710" y="5088217"/>
            <a:ext cx="6462600" cy="77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2"/>
          <p:cNvSpPr txBox="1">
            <a:spLocks noGrp="1"/>
          </p:cNvSpPr>
          <p:nvPr>
            <p:ph type="sldNum" idx="2"/>
          </p:nvPr>
        </p:nvSpPr>
        <p:spPr>
          <a:xfrm>
            <a:off x="8480575" y="4717228"/>
            <a:ext cx="548700" cy="31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32"/>
          <p:cNvSpPr>
            <a:spLocks noGrp="1"/>
          </p:cNvSpPr>
          <p:nvPr>
            <p:ph type="pic" idx="3"/>
          </p:nvPr>
        </p:nvSpPr>
        <p:spPr>
          <a:xfrm>
            <a:off x="5077268" y="363514"/>
            <a:ext cx="3657600" cy="3673404"/>
          </a:xfrm>
          <a:prstGeom prst="ellipse">
            <a:avLst/>
          </a:prstGeom>
          <a:noFill/>
          <a:ln>
            <a:noFill/>
          </a:ln>
        </p:spPr>
      </p:sp>
      <p:sp>
        <p:nvSpPr>
          <p:cNvPr id="100" name="Google Shape;100;p32"/>
          <p:cNvSpPr txBox="1">
            <a:spLocks noGrp="1"/>
          </p:cNvSpPr>
          <p:nvPr>
            <p:ph type="body" idx="1"/>
          </p:nvPr>
        </p:nvSpPr>
        <p:spPr>
          <a:xfrm>
            <a:off x="465233" y="363514"/>
            <a:ext cx="4468274" cy="363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▷"/>
              <a:defRPr sz="20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marL="1371600" lvl="2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marL="1828800" lvl="3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marL="2286000" lvl="4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marL="2743200" lvl="5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marL="3200400" lvl="6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marL="3657600" lvl="7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marL="4114800" lvl="8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01" name="Google Shape;10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52" y="4327438"/>
            <a:ext cx="640080" cy="642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Option 2">
  <p:cSld name="1_Photo Option 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>
            <a:spLocks noGrp="1"/>
          </p:cNvSpPr>
          <p:nvPr>
            <p:ph type="pic" idx="2"/>
          </p:nvPr>
        </p:nvSpPr>
        <p:spPr>
          <a:xfrm>
            <a:off x="5505300" y="0"/>
            <a:ext cx="3638700" cy="5088292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3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33"/>
          <p:cNvSpPr/>
          <p:nvPr/>
        </p:nvSpPr>
        <p:spPr>
          <a:xfrm>
            <a:off x="7356366" y="5088217"/>
            <a:ext cx="893700" cy="774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3"/>
          <p:cNvSpPr/>
          <p:nvPr/>
        </p:nvSpPr>
        <p:spPr>
          <a:xfrm>
            <a:off x="8250312" y="5088217"/>
            <a:ext cx="893700" cy="77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3"/>
          <p:cNvSpPr/>
          <p:nvPr/>
        </p:nvSpPr>
        <p:spPr>
          <a:xfrm>
            <a:off x="0" y="5088217"/>
            <a:ext cx="893700" cy="77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3"/>
          <p:cNvSpPr/>
          <p:nvPr/>
        </p:nvSpPr>
        <p:spPr>
          <a:xfrm>
            <a:off x="893710" y="5088217"/>
            <a:ext cx="6462600" cy="77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3"/>
          <p:cNvSpPr txBox="1">
            <a:spLocks noGrp="1"/>
          </p:cNvSpPr>
          <p:nvPr>
            <p:ph type="sldNum" idx="3"/>
          </p:nvPr>
        </p:nvSpPr>
        <p:spPr>
          <a:xfrm>
            <a:off x="8480575" y="4717228"/>
            <a:ext cx="548700" cy="31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body" idx="1"/>
          </p:nvPr>
        </p:nvSpPr>
        <p:spPr>
          <a:xfrm>
            <a:off x="381000" y="363614"/>
            <a:ext cx="4765158" cy="377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▷"/>
              <a:defRPr sz="20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2pPr>
            <a:lvl3pPr marL="1371600" lvl="2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3pPr>
            <a:lvl4pPr marL="1828800" lvl="3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4pPr>
            <a:lvl5pPr marL="2286000" lvl="4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5pPr>
            <a:lvl6pPr marL="2743200" lvl="5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6pPr>
            <a:lvl7pPr marL="3200400" lvl="6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/>
            </a:lvl7pPr>
            <a:lvl8pPr marL="3657600" lvl="7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/>
            </a:lvl8pPr>
            <a:lvl9pPr marL="4114800" lvl="8" indent="-330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/>
            </a:lvl9pPr>
          </a:lstStyle>
          <a:p>
            <a:endParaRPr/>
          </a:p>
        </p:txBody>
      </p:sp>
      <p:pic>
        <p:nvPicPr>
          <p:cNvPr id="111" name="Google Shape;11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552" y="4327438"/>
            <a:ext cx="640080" cy="642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96112" y="356616"/>
            <a:ext cx="6464808" cy="859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96112" y="1371600"/>
            <a:ext cx="6464808" cy="327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▷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▷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finance.utah.gov/state-agency-resources/policies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5" Type="http://schemas.openxmlformats.org/officeDocument/2006/relationships/image" Target="../media/image11.jpeg"/><Relationship Id="rId4" Type="http://schemas.openxmlformats.org/officeDocument/2006/relationships/hyperlink" Target="https://finance.utah.gov/state-agency-resources/polici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image" Target="../media/image12.png"/><Relationship Id="rId4" Type="http://schemas.openxmlformats.org/officeDocument/2006/relationships/hyperlink" Target="chrome-extension://efaidnbmnnnibpcajpcglclefindmkaj/https:/purchasing.utah.gov/wp-content/uploads/Items-That-Do-Not-Require-Procurement-Policy-2022-11-21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Relationship Id="rId4" Type="http://schemas.openxmlformats.org/officeDocument/2006/relationships/hyperlink" Target="https://finance.utah.gov/state-agency-resources/policy/10-04_0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Relationship Id="rId5" Type="http://schemas.openxmlformats.org/officeDocument/2006/relationships/hyperlink" Target="https://finance.utah.gov/travel-and-p-card/book-travel/" TargetMode="Externa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hyperlink" Target="https://statecontracts.utah.gov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hyperlink" Target="https://purchasing.utah.gov/purchasing/form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hyperlink" Target="mailto:purchasingsolicitations@utah.gov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"/>
          <p:cNvSpPr txBox="1">
            <a:spLocks noGrp="1"/>
          </p:cNvSpPr>
          <p:nvPr>
            <p:ph type="ctrTitle"/>
          </p:nvPr>
        </p:nvSpPr>
        <p:spPr>
          <a:xfrm>
            <a:off x="645225" y="2773836"/>
            <a:ext cx="6736500" cy="181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2700" dirty="0"/>
              <a:t>Professional Association Dues and Fees, Sponsoring, &amp; </a:t>
            </a:r>
            <a:r>
              <a:rPr lang="en-US" sz="2700" dirty="0"/>
              <a:t>Training Procurements</a:t>
            </a:r>
            <a:endParaRPr sz="2700" dirty="0"/>
          </a:p>
        </p:txBody>
      </p:sp>
      <p:sp>
        <p:nvSpPr>
          <p:cNvPr id="249" name="Google Shape;249;p1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D0DC-EFC1-4600-8B81-AF192CDBB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/>
              <a:t>Group Gatherings &amp; Retirements</a:t>
            </a:r>
          </a:p>
        </p:txBody>
      </p:sp>
      <p:sp>
        <p:nvSpPr>
          <p:cNvPr id="362" name="Google Shape;362;g30c226bfe20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"/>
          <p:cNvSpPr txBox="1">
            <a:spLocks noGrp="1"/>
          </p:cNvSpPr>
          <p:nvPr>
            <p:ph type="title"/>
          </p:nvPr>
        </p:nvSpPr>
        <p:spPr>
          <a:xfrm>
            <a:off x="548640" y="274320"/>
            <a:ext cx="73152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</a:rPr>
              <a:t>GROUP GATAHERINGS 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264" name="Google Shape;264;p4"/>
          <p:cNvSpPr txBox="1">
            <a:spLocks noGrp="1"/>
          </p:cNvSpPr>
          <p:nvPr>
            <p:ph type="body" idx="1"/>
          </p:nvPr>
        </p:nvSpPr>
        <p:spPr>
          <a:xfrm>
            <a:off x="548640" y="1005840"/>
            <a:ext cx="7315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For state funded group gatherings, the state agency must review and abide by the </a:t>
            </a: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Finance Policies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appropriate to the gathering:</a:t>
            </a:r>
            <a:endParaRPr sz="1800" dirty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  • Group Gathering Policy (FIACCT 10-04)</a:t>
            </a:r>
            <a:endParaRPr sz="1800" dirty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  • Retirement Refreshments (FIACCT 05-03_10)</a:t>
            </a:r>
            <a:endParaRPr sz="1800" dirty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  • All policies pertaining to Travel (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FIACCT 10 series)</a:t>
            </a:r>
            <a:endParaRPr sz="1800" dirty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65" name="Google Shape;265;p4"/>
          <p:cNvSpPr txBox="1">
            <a:spLocks noGrp="1"/>
          </p:cNvSpPr>
          <p:nvPr>
            <p:ph type="sldNum" idx="12"/>
          </p:nvPr>
        </p:nvSpPr>
        <p:spPr>
          <a:xfrm>
            <a:off x="8480575" y="4708045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E7EAC1E-B4EA-4662-AC87-E8E35282BA71}"/>
              </a:ext>
            </a:extLst>
          </p:cNvPr>
          <p:cNvGrpSpPr/>
          <p:nvPr/>
        </p:nvGrpSpPr>
        <p:grpSpPr>
          <a:xfrm>
            <a:off x="-22122" y="3458739"/>
            <a:ext cx="9377361" cy="1648949"/>
            <a:chOff x="-22122" y="3458739"/>
            <a:chExt cx="9377361" cy="1648949"/>
          </a:xfrm>
        </p:grpSpPr>
        <p:pic>
          <p:nvPicPr>
            <p:cNvPr id="3" name="s4bb2a747be24b7694c22ea5cebcfe98">
              <a:extLst>
                <a:ext uri="{FF2B5EF4-FFF2-40B4-BE49-F238E27FC236}">
                  <a16:creationId xmlns:a16="http://schemas.microsoft.com/office/drawing/2014/main" id="{2286C20B-E359-42EA-9967-9BF19F836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3743"/>
            <a:stretch/>
          </p:blipFill>
          <p:spPr>
            <a:xfrm>
              <a:off x="-22122" y="3458739"/>
              <a:ext cx="3239254" cy="1648949"/>
            </a:xfrm>
            <a:prstGeom prst="rect">
              <a:avLst/>
            </a:prstGeom>
          </p:spPr>
        </p:pic>
        <p:pic>
          <p:nvPicPr>
            <p:cNvPr id="1026" name="Picture 2" descr="How to Commemorate a Colleague's Retirement">
              <a:extLst>
                <a:ext uri="{FF2B5EF4-FFF2-40B4-BE49-F238E27FC236}">
                  <a16:creationId xmlns:a16="http://schemas.microsoft.com/office/drawing/2014/main" id="{B3A38B2A-6185-4515-A724-901C98C8F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71" y="3461768"/>
              <a:ext cx="2467363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alt Lake City Event Venues - Hilton Hotel near Park City">
              <a:extLst>
                <a:ext uri="{FF2B5EF4-FFF2-40B4-BE49-F238E27FC236}">
                  <a16:creationId xmlns:a16="http://schemas.microsoft.com/office/drawing/2014/main" id="{248421C3-5015-4823-AD89-EC41FFF04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434" y="3461768"/>
              <a:ext cx="3920805" cy="1645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D0DC-EFC1-4600-8B81-AF192CDBB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4000" dirty="0">
                <a:sym typeface="Calibri"/>
              </a:rPr>
              <a:t>Professional Association Membership Dues and Fees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2089-04C0-4A7E-AEB6-2B4849621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Employee or State Agency</a:t>
            </a:r>
          </a:p>
        </p:txBody>
      </p:sp>
      <p:sp>
        <p:nvSpPr>
          <p:cNvPr id="362" name="Google Shape;362;g30c226bfe20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37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0c226bfe20_0_17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79" name="Google Shape;379;g30c226bfe20_0_17"/>
          <p:cNvSpPr txBox="1"/>
          <p:nvPr/>
        </p:nvSpPr>
        <p:spPr>
          <a:xfrm>
            <a:off x="548640" y="274320"/>
            <a:ext cx="8321040" cy="610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ym typeface="Calibri"/>
              </a:rPr>
              <a:t>Professional Association </a:t>
            </a:r>
            <a:r>
              <a:rPr lang="en-US" sz="2600" dirty="0">
                <a:sym typeface="Calibri"/>
              </a:rPr>
              <a:t>Membership </a:t>
            </a:r>
            <a:r>
              <a:rPr lang="en" sz="2600" dirty="0">
                <a:sym typeface="Calibri"/>
              </a:rPr>
              <a:t>Dues and Fees</a:t>
            </a:r>
            <a:endParaRPr sz="2600" dirty="0">
              <a:sym typeface="Calibri"/>
            </a:endParaRPr>
          </a:p>
        </p:txBody>
      </p:sp>
      <p:cxnSp>
        <p:nvCxnSpPr>
          <p:cNvPr id="381" name="Google Shape;381;g30c226bfe20_0_17"/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2" name="Google Shape;382;g30c226bfe20_0_17"/>
          <p:cNvSpPr txBox="1"/>
          <p:nvPr/>
        </p:nvSpPr>
        <p:spPr>
          <a:xfrm>
            <a:off x="548640" y="2102625"/>
            <a:ext cx="7551360" cy="1647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Chief Procurement Office has determined that professional association membership dues and fees do not require a procurement.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HOWEVER, </a:t>
            </a:r>
            <a:r>
              <a:rPr lang="en" sz="1800" dirty="0">
                <a:solidFill>
                  <a:schemeClr val="tx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State Finance Policy</a:t>
            </a:r>
            <a:r>
              <a:rPr lang="en" sz="1800" dirty="0">
                <a:solidFill>
                  <a:schemeClr val="tx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FINCCT 05-08_00 policy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does govern the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approvals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required prior to purchase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8ECD37E-32AC-4034-8C9D-6C666A56C0A3}"/>
              </a:ext>
            </a:extLst>
          </p:cNvPr>
          <p:cNvGrpSpPr/>
          <p:nvPr/>
        </p:nvGrpSpPr>
        <p:grpSpPr>
          <a:xfrm>
            <a:off x="548640" y="884325"/>
            <a:ext cx="8138160" cy="1097280"/>
            <a:chOff x="548640" y="2839466"/>
            <a:chExt cx="8179360" cy="117052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060764D-6A02-4149-88B6-4E606F155845}"/>
                </a:ext>
              </a:extLst>
            </p:cNvPr>
            <p:cNvSpPr/>
            <p:nvPr/>
          </p:nvSpPr>
          <p:spPr>
            <a:xfrm>
              <a:off x="548640" y="2839466"/>
              <a:ext cx="8179360" cy="1170528"/>
            </a:xfrm>
            <a:prstGeom prst="rect">
              <a:avLst/>
            </a:prstGeom>
            <a:solidFill>
              <a:srgbClr val="F5F5F5"/>
            </a:solidFill>
            <a:ln>
              <a:solidFill>
                <a:srgbClr val="F5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The differences between Professional associations &amp; Regulatory Colleges">
              <a:extLst>
                <a:ext uri="{FF2B5EF4-FFF2-40B4-BE49-F238E27FC236}">
                  <a16:creationId xmlns:a16="http://schemas.microsoft.com/office/drawing/2014/main" id="{A8C9B074-6B88-46F0-967B-24DE186460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992" y="2839466"/>
              <a:ext cx="3595195" cy="1170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D0DC-EFC1-4600-8B81-AF192CDBB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/>
              <a:t>Sponsorships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2089-04C0-4A7E-AEB6-2B4849621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62" name="Google Shape;362;g30c226bfe20_0_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47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0c226bfe20_0_47"/>
          <p:cNvSpPr txBox="1"/>
          <p:nvPr/>
        </p:nvSpPr>
        <p:spPr>
          <a:xfrm>
            <a:off x="548640" y="274320"/>
            <a:ext cx="813816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ym typeface="Calibri"/>
              </a:rPr>
              <a:t>Sponsoring Event or Conference  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Policy PURCH-03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g30c226bfe20_0_47"/>
          <p:cNvSpPr txBox="1"/>
          <p:nvPr/>
        </p:nvSpPr>
        <p:spPr>
          <a:xfrm>
            <a:off x="548641" y="1165963"/>
            <a:ext cx="6600960" cy="340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sponsorship of an event or conference is not a procurement item and does not require a procurement process. 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Sponsorship payments are generally</a:t>
            </a:r>
            <a:r>
              <a:rPr lang="en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made directly to the event or conference 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and should reference the State Purchasing policy PURCH-03.</a:t>
            </a: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Questions about payments to </a:t>
            </a:r>
            <a:r>
              <a:rPr lang="en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vendor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trainer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or service provider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for conference related services should be directed to S</a:t>
            </a:r>
            <a:r>
              <a:rPr lang="en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tate Purchasing 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prior to procurement or award</a:t>
            </a:r>
            <a:r>
              <a:rPr lang="en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Purchasing a booth space is not a sponsorship 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even if the conference claims it as such</a:t>
            </a:r>
            <a:r>
              <a:rPr lang="en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7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Chief Procurement Officer has the </a:t>
            </a:r>
            <a:r>
              <a:rPr lang="en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final 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authority to </a:t>
            </a:r>
            <a:r>
              <a:rPr lang="en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determin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lang="en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whether or not a payment qualifie</a:t>
            </a:r>
            <a:r>
              <a:rPr lang="en-US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7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as a sponsorship. </a:t>
            </a:r>
            <a:endParaRPr sz="17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Google Shape;381;g30c226bfe20_0_17">
            <a:extLst>
              <a:ext uri="{FF2B5EF4-FFF2-40B4-BE49-F238E27FC236}">
                <a16:creationId xmlns:a16="http://schemas.microsoft.com/office/drawing/2014/main" id="{67563FE3-4AA8-4F34-8A90-B10C309E1566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Become a Sponsor">
            <a:extLst>
              <a:ext uri="{FF2B5EF4-FFF2-40B4-BE49-F238E27FC236}">
                <a16:creationId xmlns:a16="http://schemas.microsoft.com/office/drawing/2014/main" id="{E950BDCA-8EA9-4BF3-9689-C0C3C1567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01" y="1606658"/>
            <a:ext cx="1728000" cy="234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6BC9AC-9C14-4EAC-A207-CDFB5D4B6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Procurement 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2FC976-9BB3-4ADB-BFA8-A4B43E428D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2782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0c226bfe20_0_53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97" name="Google Shape;397;g30c226bfe20_0_53"/>
          <p:cNvSpPr txBox="1"/>
          <p:nvPr/>
        </p:nvSpPr>
        <p:spPr>
          <a:xfrm>
            <a:off x="548640" y="27432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ym typeface="Calibri"/>
              </a:rPr>
              <a:t>Training Procurement Questions</a:t>
            </a:r>
            <a:endParaRPr sz="2800" dirty="0">
              <a:sym typeface="Calibri"/>
            </a:endParaRPr>
          </a:p>
        </p:txBody>
      </p:sp>
      <p:sp>
        <p:nvSpPr>
          <p:cNvPr id="398" name="Google Shape;398;g30c226bfe20_0_53"/>
          <p:cNvSpPr txBox="1"/>
          <p:nvPr/>
        </p:nvSpPr>
        <p:spPr>
          <a:xfrm>
            <a:off x="548640" y="1097280"/>
            <a:ext cx="820960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Refer to the following slides t</a:t>
            </a:r>
            <a:r>
              <a:rPr lang="en" sz="20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 determine the correct procurement process for training purchases.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Key Points to Remember</a:t>
            </a:r>
            <a:endParaRPr sz="1800" u="sng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1363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Agency internal approvals must be obtained.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1363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Travel must be arranged through State Travel.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1363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Conference fees are generally paid by P-Card.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1363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Address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questions to State Purchasing before action is taken.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381;g30c226bfe20_0_17">
            <a:extLst>
              <a:ext uri="{FF2B5EF4-FFF2-40B4-BE49-F238E27FC236}">
                <a16:creationId xmlns:a16="http://schemas.microsoft.com/office/drawing/2014/main" id="{076F7F70-AE87-4926-8312-975CE9FE5E26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169e805d94_0_0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05" name="Google Shape;405;g3169e805d94_0_0"/>
          <p:cNvSpPr txBox="1"/>
          <p:nvPr/>
        </p:nvSpPr>
        <p:spPr>
          <a:xfrm>
            <a:off x="548640" y="27432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dirty="0">
                <a:sym typeface="Calibri"/>
              </a:rPr>
              <a:t>Training Procurement Questions</a:t>
            </a:r>
            <a:endParaRPr sz="2800" dirty="0">
              <a:sym typeface="Calibri"/>
            </a:endParaRPr>
          </a:p>
        </p:txBody>
      </p:sp>
      <p:sp>
        <p:nvSpPr>
          <p:cNvPr id="406" name="Google Shape;406;g3169e805d94_0_0"/>
          <p:cNvSpPr txBox="1"/>
          <p:nvPr/>
        </p:nvSpPr>
        <p:spPr>
          <a:xfrm>
            <a:off x="548640" y="1097280"/>
            <a:ext cx="854640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Question 1:</a:t>
            </a:r>
            <a:endParaRPr sz="1800" b="1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Is the requested training considered tuition?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Yes.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Follow the state agency’s tuition reimbursement policy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No.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Move to the next slide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381;g30c226bfe20_0_17">
            <a:extLst>
              <a:ext uri="{FF2B5EF4-FFF2-40B4-BE49-F238E27FC236}">
                <a16:creationId xmlns:a16="http://schemas.microsoft.com/office/drawing/2014/main" id="{C50AA648-7BE5-488A-93CD-0966676B3B9C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169e805d94_0_14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13" name="Google Shape;413;g3169e805d94_0_14"/>
          <p:cNvSpPr txBox="1"/>
          <p:nvPr/>
        </p:nvSpPr>
        <p:spPr>
          <a:xfrm>
            <a:off x="548640" y="27432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ym typeface="Calibri"/>
              </a:rPr>
              <a:t>Training Procurement Questions</a:t>
            </a:r>
            <a:endParaRPr sz="2800" dirty="0">
              <a:sym typeface="Calibri"/>
            </a:endParaRPr>
          </a:p>
        </p:txBody>
      </p:sp>
      <p:sp>
        <p:nvSpPr>
          <p:cNvPr id="414" name="Google Shape;414;g3169e805d94_0_14"/>
          <p:cNvSpPr txBox="1"/>
          <p:nvPr/>
        </p:nvSpPr>
        <p:spPr>
          <a:xfrm>
            <a:off x="548640" y="1097280"/>
            <a:ext cx="804672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Question 2:</a:t>
            </a:r>
            <a:endParaRPr sz="1800" b="1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Is the training a professional or trade certification or re-certification required to obtain knowledge, experience, and skills to perform the job or tasks associated with the employee’s CURRENT position?</a:t>
            </a:r>
            <a:endParaRPr sz="1800" u="sng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Yes.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training falls under State Purchasing Policy PURCH-03 “Items that do not require procurement.” Make payment and reference  the policy. If there is a question concerning the training qualifying under the Policy, Chief Procurement Officer makes the final determination. 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No.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Move to the next slide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381;g30c226bfe20_0_17">
            <a:extLst>
              <a:ext uri="{FF2B5EF4-FFF2-40B4-BE49-F238E27FC236}">
                <a16:creationId xmlns:a16="http://schemas.microsoft.com/office/drawing/2014/main" id="{4B1D59B5-18B8-40F4-81B5-30D51F76F5FB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54" name="Google Shape;254;p2"/>
          <p:cNvSpPr txBox="1">
            <a:spLocks noGrp="1"/>
          </p:cNvSpPr>
          <p:nvPr>
            <p:ph type="title" idx="4294967295"/>
          </p:nvPr>
        </p:nvSpPr>
        <p:spPr>
          <a:xfrm>
            <a:off x="548639" y="274320"/>
            <a:ext cx="73152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dirty="0">
                <a:solidFill>
                  <a:srgbClr val="0D0D0D"/>
                </a:solidFill>
              </a:rPr>
              <a:t>Definitions</a:t>
            </a:r>
            <a:endParaRPr sz="2800" dirty="0">
              <a:solidFill>
                <a:srgbClr val="0D0D0D"/>
              </a:solidFill>
            </a:endParaRPr>
          </a:p>
        </p:txBody>
      </p:sp>
      <p:sp>
        <p:nvSpPr>
          <p:cNvPr id="255" name="Google Shape;255;p2"/>
          <p:cNvSpPr txBox="1"/>
          <p:nvPr/>
        </p:nvSpPr>
        <p:spPr>
          <a:xfrm>
            <a:off x="548639" y="908392"/>
            <a:ext cx="7716900" cy="370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Award: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formally notifying the vendor or supplier that their quote has been selected and the purchase will be made through them</a:t>
            </a:r>
            <a:endParaRPr lang="en" dirty="0">
              <a:solidFill>
                <a:schemeClr val="tx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b="1" dirty="0">
                <a:solidFill>
                  <a:schemeClr val="tx1">
                    <a:lumMod val="50000"/>
                  </a:schemeClr>
                </a:solidFill>
              </a:rPr>
              <a:t>Chief Procurement Officer (CPO): </a:t>
            </a: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the director of the Utah Division of Purchasing who holds the procurement authority for state agencies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lvl="0">
              <a:lnSpc>
                <a:spcPct val="114000"/>
              </a:lnSpc>
              <a:spcBef>
                <a:spcPts val="1000"/>
              </a:spcBef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Procurement: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acquisition of a procurement item through an expenditure of public funds, or an agreement to expend public funds</a:t>
            </a:r>
          </a:p>
          <a:p>
            <a:pPr lvl="0">
              <a:lnSpc>
                <a:spcPct val="114000"/>
              </a:lnSpc>
              <a:spcBef>
                <a:spcPts val="1000"/>
              </a:spcBef>
            </a:pPr>
            <a:r>
              <a:rPr lang="en" b="1" dirty="0">
                <a:solidFill>
                  <a:schemeClr val="tx1">
                    <a:lumMod val="50000"/>
                  </a:schemeClr>
                </a:solidFill>
              </a:rPr>
              <a:t>Procurement item: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 item of personal property (goods), a technology, a service, or a construction project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>
                    <a:lumMod val="50000"/>
                  </a:schemeClr>
                </a:solidFill>
              </a:rPr>
              <a:t>State Purchasing: </a:t>
            </a: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Department of Government Operations, Division </a:t>
            </a: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of Purchasing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and General Services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lvl="0">
              <a:lnSpc>
                <a:spcPct val="114000"/>
              </a:lnSpc>
              <a:spcBef>
                <a:spcPts val="1000"/>
              </a:spcBef>
            </a:pPr>
            <a:r>
              <a:rPr lang="en" b="1" dirty="0">
                <a:solidFill>
                  <a:schemeClr val="tx1">
                    <a:lumMod val="50000"/>
                  </a:schemeClr>
                </a:solidFill>
              </a:rPr>
              <a:t>State Agency:</a:t>
            </a: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 an executive branch agency that does not have independent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procurement</a:t>
            </a: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 authority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" dirty="0">
                <a:solidFill>
                  <a:schemeClr val="tx1">
                    <a:lumMod val="50000"/>
                  </a:schemeClr>
                </a:solidFill>
              </a:rPr>
              <a:t>falls under the jurisdiction of State Purchasing. 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"/>
          <p:cNvSpPr txBox="1"/>
          <p:nvPr/>
        </p:nvSpPr>
        <p:spPr>
          <a:xfrm>
            <a:off x="5591175" y="319112"/>
            <a:ext cx="31806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169e805d94_0_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21" name="Google Shape;421;g3169e805d94_0_21"/>
          <p:cNvSpPr txBox="1"/>
          <p:nvPr/>
        </p:nvSpPr>
        <p:spPr>
          <a:xfrm>
            <a:off x="548640" y="27432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dirty="0">
                <a:sym typeface="Calibri"/>
              </a:rPr>
              <a:t>Training Procurement Questions</a:t>
            </a:r>
            <a:endParaRPr sz="2800" dirty="0">
              <a:sym typeface="Calibri"/>
            </a:endParaRPr>
          </a:p>
        </p:txBody>
      </p:sp>
      <p:sp>
        <p:nvSpPr>
          <p:cNvPr id="422" name="Google Shape;422;g3169e805d94_0_21"/>
          <p:cNvSpPr txBox="1"/>
          <p:nvPr/>
        </p:nvSpPr>
        <p:spPr>
          <a:xfrm>
            <a:off x="548640" y="1097280"/>
            <a:ext cx="804672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Question 3:</a:t>
            </a:r>
            <a:endParaRPr sz="1800" b="1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Is the training expense for “Conference fees sponsored by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Federal Government, a Utah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Government Agency, 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Professional Associations”?</a:t>
            </a:r>
            <a:endParaRPr sz="1800" u="sng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Yes.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training falls under State Purchasing Policy PURCH-3 “Items That Do Not Require Procurement.” Make payment and reference the policy. If there is a question concerning the training qualifying under the Policy, Chief Procurement Officer, makes the final determination.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No.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Move to the next slide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381;g30c226bfe20_0_17">
            <a:extLst>
              <a:ext uri="{FF2B5EF4-FFF2-40B4-BE49-F238E27FC236}">
                <a16:creationId xmlns:a16="http://schemas.microsoft.com/office/drawing/2014/main" id="{78D0DB75-9BD4-4D36-B9A6-DA6ACC036A8E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2"/>
    </p:custData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169e805d94_0_46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29" name="Google Shape;429;g3169e805d94_0_46"/>
          <p:cNvSpPr txBox="1"/>
          <p:nvPr/>
        </p:nvSpPr>
        <p:spPr>
          <a:xfrm>
            <a:off x="548640" y="27432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ym typeface="Calibri"/>
              </a:rPr>
              <a:t>Training Procurement Questions</a:t>
            </a:r>
            <a:endParaRPr sz="2800" dirty="0">
              <a:sym typeface="Calibri"/>
            </a:endParaRPr>
          </a:p>
        </p:txBody>
      </p:sp>
      <p:sp>
        <p:nvSpPr>
          <p:cNvPr id="430" name="Google Shape;430;g3169e805d94_0_46"/>
          <p:cNvSpPr txBox="1"/>
          <p:nvPr/>
        </p:nvSpPr>
        <p:spPr>
          <a:xfrm>
            <a:off x="548640" y="1097280"/>
            <a:ext cx="7931935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Question 4:</a:t>
            </a:r>
            <a:endParaRPr sz="1800" b="1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Is the State Agency hosting a meeting or conference?</a:t>
            </a:r>
            <a:endParaRPr sz="1800" u="sng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1363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Yes.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Follow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State Finance FIACCT 10-04.00 Group Gathering Policy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for food, travel, parking, venue, and audio/visual equipment. Presenter costs are separate from the Group Gathering. For presenter costs, go to the “Speaker, Presenter, or Trainer”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section for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further information. 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1363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No.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Move to the next slide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381;g30c226bfe20_0_17">
            <a:extLst>
              <a:ext uri="{FF2B5EF4-FFF2-40B4-BE49-F238E27FC236}">
                <a16:creationId xmlns:a16="http://schemas.microsoft.com/office/drawing/2014/main" id="{9187232F-C423-4AAA-A63B-0248678D3E13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169e805d94_0_53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37" name="Google Shape;437;g3169e805d94_0_53"/>
          <p:cNvSpPr txBox="1"/>
          <p:nvPr/>
        </p:nvSpPr>
        <p:spPr>
          <a:xfrm>
            <a:off x="548640" y="27432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dirty="0">
                <a:sym typeface="Calibri"/>
              </a:rPr>
              <a:t>Training Procurement Questions</a:t>
            </a:r>
            <a:endParaRPr sz="2800" dirty="0">
              <a:sym typeface="Calibri"/>
            </a:endParaRPr>
          </a:p>
        </p:txBody>
      </p:sp>
      <p:sp>
        <p:nvSpPr>
          <p:cNvPr id="438" name="Google Shape;438;g3169e805d94_0_53"/>
          <p:cNvSpPr txBox="1"/>
          <p:nvPr/>
        </p:nvSpPr>
        <p:spPr>
          <a:xfrm>
            <a:off x="548640" y="1097280"/>
            <a:ext cx="804672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Question 5:</a:t>
            </a:r>
            <a:endParaRPr sz="1800" b="1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Is the State Agency hiring a presenter, speaker, or trainer?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Yes.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Proceed to the “Speaker, Presenter, or Trainer”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section of this training for further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information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No.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Move to the next slide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381;g30c226bfe20_0_17">
            <a:extLst>
              <a:ext uri="{FF2B5EF4-FFF2-40B4-BE49-F238E27FC236}">
                <a16:creationId xmlns:a16="http://schemas.microsoft.com/office/drawing/2014/main" id="{D08EE0DF-54E9-42A8-AD64-15C3DAE6AE1E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169e805d94_0_60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45" name="Google Shape;445;g3169e805d94_0_60"/>
          <p:cNvSpPr txBox="1"/>
          <p:nvPr/>
        </p:nvSpPr>
        <p:spPr>
          <a:xfrm>
            <a:off x="548640" y="27432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" sz="2800" dirty="0">
                <a:sym typeface="Calibri"/>
              </a:rPr>
              <a:t>Training Procurement Questions</a:t>
            </a:r>
            <a:endParaRPr sz="2800" dirty="0">
              <a:sym typeface="Calibri"/>
            </a:endParaRPr>
          </a:p>
        </p:txBody>
      </p:sp>
      <p:sp>
        <p:nvSpPr>
          <p:cNvPr id="446" name="Google Shape;446;g3169e805d94_0_60"/>
          <p:cNvSpPr txBox="1"/>
          <p:nvPr/>
        </p:nvSpPr>
        <p:spPr>
          <a:xfrm>
            <a:off x="548640" y="1097280"/>
            <a:ext cx="8046720" cy="36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Question 6:</a:t>
            </a:r>
            <a:endParaRPr sz="1800" b="1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Are you attending an outside conference or training not previously defined?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42900">
              <a:spcBef>
                <a:spcPts val="600"/>
              </a:spcBef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Yes.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Proceed to the “Conference Registration Fee”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section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indent="-342900">
              <a:spcBef>
                <a:spcPts val="600"/>
              </a:spcBef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 b="1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No.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Move to the next slide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381;g30c226bfe20_0_17">
            <a:extLst>
              <a:ext uri="{FF2B5EF4-FFF2-40B4-BE49-F238E27FC236}">
                <a16:creationId xmlns:a16="http://schemas.microsoft.com/office/drawing/2014/main" id="{8117A4A9-0B47-400C-A2FC-DC1B1DCC8001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3169e805d94_0_67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53" name="Google Shape;453;g3169e805d94_0_67"/>
          <p:cNvSpPr txBox="1"/>
          <p:nvPr/>
        </p:nvSpPr>
        <p:spPr>
          <a:xfrm>
            <a:off x="548640" y="274320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2800" dirty="0">
                <a:sym typeface="Calibri"/>
              </a:rPr>
              <a:t>Training Procurement Questions</a:t>
            </a:r>
            <a:endParaRPr sz="2800" dirty="0">
              <a:sym typeface="Calibri"/>
            </a:endParaRPr>
          </a:p>
        </p:txBody>
      </p:sp>
      <p:sp>
        <p:nvSpPr>
          <p:cNvPr id="454" name="Google Shape;454;g3169e805d94_0_67"/>
          <p:cNvSpPr txBox="1"/>
          <p:nvPr/>
        </p:nvSpPr>
        <p:spPr>
          <a:xfrm>
            <a:off x="548640" y="1097280"/>
            <a:ext cx="3835601" cy="236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For training procurement not defined by the previous questions or for any additional assistance please reach out to State Purchasing at 801-957-7160.</a:t>
            </a:r>
            <a:endParaRPr sz="24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381;g30c226bfe20_0_17">
            <a:extLst>
              <a:ext uri="{FF2B5EF4-FFF2-40B4-BE49-F238E27FC236}">
                <a16:creationId xmlns:a16="http://schemas.microsoft.com/office/drawing/2014/main" id="{4A4CCE98-E76A-4C70-B99D-E1435F0290D6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s7de7c5398d74982a459c3b9dabfeef0">
            <a:extLst>
              <a:ext uri="{FF2B5EF4-FFF2-40B4-BE49-F238E27FC236}">
                <a16:creationId xmlns:a16="http://schemas.microsoft.com/office/drawing/2014/main" id="{58C3BCB0-23D8-425F-A40A-69435916BB0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31200" y="1832200"/>
            <a:ext cx="1748554" cy="2188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6BC9AC-9C14-4EAC-A207-CDFB5D4B64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Conference Registration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2FC976-9BB3-4ADB-BFA8-A4B43E428D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1254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CA6FF49-E456-4DB3-B1D9-E15C7952011C}"/>
              </a:ext>
            </a:extLst>
          </p:cNvPr>
          <p:cNvGrpSpPr/>
          <p:nvPr/>
        </p:nvGrpSpPr>
        <p:grpSpPr>
          <a:xfrm>
            <a:off x="5623200" y="1596139"/>
            <a:ext cx="3156424" cy="2615260"/>
            <a:chOff x="5623200" y="1596139"/>
            <a:chExt cx="3156424" cy="26152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F68131C-57F4-4393-9E2B-8BC0BBF04CE6}"/>
                </a:ext>
              </a:extLst>
            </p:cNvPr>
            <p:cNvSpPr/>
            <p:nvPr/>
          </p:nvSpPr>
          <p:spPr>
            <a:xfrm>
              <a:off x="5781600" y="1648800"/>
              <a:ext cx="2836800" cy="17568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Registration</a:t>
              </a:r>
            </a:p>
          </p:txBody>
        </p:sp>
        <p:pic>
          <p:nvPicPr>
            <p:cNvPr id="3" name="s4845568ebb74f81848d5dfef2697b27">
              <a:extLst>
                <a:ext uri="{FF2B5EF4-FFF2-40B4-BE49-F238E27FC236}">
                  <a16:creationId xmlns:a16="http://schemas.microsoft.com/office/drawing/2014/main" id="{B82452D0-CA4A-4CAB-9C7E-0DF10288ADE2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23200" y="1596139"/>
              <a:ext cx="3156424" cy="2615260"/>
            </a:xfrm>
            <a:prstGeom prst="rect">
              <a:avLst/>
            </a:prstGeom>
          </p:spPr>
        </p:pic>
      </p:grpSp>
      <p:sp>
        <p:nvSpPr>
          <p:cNvPr id="460" name="Google Shape;460;g3169e805d94_0_40"/>
          <p:cNvSpPr txBox="1">
            <a:spLocks noGrp="1"/>
          </p:cNvSpPr>
          <p:nvPr>
            <p:ph type="body" idx="1"/>
          </p:nvPr>
        </p:nvSpPr>
        <p:spPr>
          <a:xfrm>
            <a:off x="548640" y="274320"/>
            <a:ext cx="7498080" cy="548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Conference Registration Fees</a:t>
            </a:r>
            <a:endParaRPr sz="28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1" name="Google Shape;461;g3169e805d94_0_40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462" name="Google Shape;462;g3169e805d94_0_40"/>
          <p:cNvSpPr txBox="1"/>
          <p:nvPr/>
        </p:nvSpPr>
        <p:spPr>
          <a:xfrm>
            <a:off x="457200" y="1097280"/>
            <a:ext cx="5166000" cy="274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Conference registration fee means any fee paid to the conference at the time of registration. The fee can include required supplies or activity costs.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nternal approvals must be completed prior to registration for the conference.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All travel registrations and expenses must be completed according to State Travel Policy. 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381;g30c226bfe20_0_17">
            <a:extLst>
              <a:ext uri="{FF2B5EF4-FFF2-40B4-BE49-F238E27FC236}">
                <a16:creationId xmlns:a16="http://schemas.microsoft.com/office/drawing/2014/main" id="{49692D79-4B50-48D2-A67A-02F282D7754E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169e805d94_0_82"/>
          <p:cNvSpPr txBox="1">
            <a:spLocks noGrp="1"/>
          </p:cNvSpPr>
          <p:nvPr>
            <p:ph type="body" idx="1"/>
          </p:nvPr>
        </p:nvSpPr>
        <p:spPr>
          <a:xfrm>
            <a:off x="548640" y="274320"/>
            <a:ext cx="6462600" cy="548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00000"/>
                </a:solidFill>
                <a:latin typeface="Arial"/>
                <a:cs typeface="Arial"/>
              </a:rPr>
              <a:t>Conference Registration Fees</a:t>
            </a:r>
            <a:endParaRPr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7" name="Google Shape;477;g3169e805d94_0_82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478" name="Google Shape;478;g3169e805d94_0_82"/>
          <p:cNvSpPr txBox="1"/>
          <p:nvPr/>
        </p:nvSpPr>
        <p:spPr>
          <a:xfrm>
            <a:off x="548640" y="2743200"/>
            <a:ext cx="6858000" cy="119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spcAft>
                <a:spcPts val="12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Agency uses the Small Purchase Process (No-Quotes Required)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indent="-285750">
              <a:spcAft>
                <a:spcPts val="12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Documentation must show the cost per person when more than one individual is attending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Google Shape;479;g3169e805d94_0_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863" y="1774405"/>
            <a:ext cx="1097280" cy="54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g3169e805d94_0_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187792"/>
            <a:ext cx="1100600" cy="113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1" name="Google Shape;481;g3169e805d94_0_82"/>
          <p:cNvCxnSpPr/>
          <p:nvPr/>
        </p:nvCxnSpPr>
        <p:spPr>
          <a:xfrm rot="10800000" flipH="1">
            <a:off x="777539" y="1752635"/>
            <a:ext cx="1027800" cy="18000"/>
          </a:xfrm>
          <a:prstGeom prst="straightConnector1">
            <a:avLst/>
          </a:prstGeom>
          <a:noFill/>
          <a:ln w="28575" cap="flat" cmpd="sng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2" name="Google Shape;482;g3169e805d94_0_82"/>
          <p:cNvCxnSpPr/>
          <p:nvPr/>
        </p:nvCxnSpPr>
        <p:spPr>
          <a:xfrm rot="10800000" flipH="1">
            <a:off x="4608400" y="1169792"/>
            <a:ext cx="1027800" cy="18000"/>
          </a:xfrm>
          <a:prstGeom prst="straightConnector1">
            <a:avLst/>
          </a:prstGeom>
          <a:noFill/>
          <a:ln w="28575" cap="flat" cmpd="sng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3" name="Google Shape;483;g3169e805d94_0_82"/>
          <p:cNvSpPr txBox="1"/>
          <p:nvPr/>
        </p:nvSpPr>
        <p:spPr>
          <a:xfrm>
            <a:off x="2074725" y="1340534"/>
            <a:ext cx="21574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Registration fee for 1 individual is $5,000 or less</a:t>
            </a:r>
          </a:p>
        </p:txBody>
      </p:sp>
      <p:sp>
        <p:nvSpPr>
          <p:cNvPr id="484" name="Google Shape;484;g3169e805d94_0_82"/>
          <p:cNvSpPr txBox="1"/>
          <p:nvPr/>
        </p:nvSpPr>
        <p:spPr>
          <a:xfrm>
            <a:off x="5880026" y="1340596"/>
            <a:ext cx="250602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Registration fee is $10,000 or less for all attending employees </a:t>
            </a:r>
          </a:p>
        </p:txBody>
      </p:sp>
      <p:cxnSp>
        <p:nvCxnSpPr>
          <p:cNvPr id="11" name="Google Shape;381;g30c226bfe20_0_17">
            <a:extLst>
              <a:ext uri="{FF2B5EF4-FFF2-40B4-BE49-F238E27FC236}">
                <a16:creationId xmlns:a16="http://schemas.microsoft.com/office/drawing/2014/main" id="{AED166F2-A566-4CB5-972E-F393C32D9B71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169e805d94_0_96"/>
          <p:cNvSpPr txBox="1">
            <a:spLocks noGrp="1"/>
          </p:cNvSpPr>
          <p:nvPr>
            <p:ph type="body" idx="1"/>
          </p:nvPr>
        </p:nvSpPr>
        <p:spPr>
          <a:xfrm>
            <a:off x="548640" y="274320"/>
            <a:ext cx="6462600" cy="548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00000"/>
                </a:solidFill>
                <a:latin typeface="Arial"/>
                <a:cs typeface="Arial"/>
              </a:rPr>
              <a:t>Conference Registration Fees</a:t>
            </a:r>
            <a:endParaRPr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91" name="Google Shape;491;g3169e805d94_0_96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492" name="Google Shape;492;g3169e805d94_0_96"/>
          <p:cNvSpPr txBox="1"/>
          <p:nvPr/>
        </p:nvSpPr>
        <p:spPr>
          <a:xfrm>
            <a:off x="548640" y="2743200"/>
            <a:ext cx="6858000" cy="19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5750" algn="l" rtl="0">
              <a:spcAft>
                <a:spcPts val="12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Must be submitted to State Purchasing by entering an RQS in FINET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0" indent="-285750" algn="l" rtl="0">
              <a:spcAft>
                <a:spcPts val="12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Submit to State Purchasing for a Quotes for Small Purchases or a Sole Source (ACWESPP), if justifiable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3169e805d94_0_96"/>
          <p:cNvSpPr txBox="1"/>
          <p:nvPr/>
        </p:nvSpPr>
        <p:spPr>
          <a:xfrm>
            <a:off x="2101425" y="1414637"/>
            <a:ext cx="2055600" cy="104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Registration fee for 1 individual is $5,000 or less</a:t>
            </a:r>
          </a:p>
        </p:txBody>
      </p:sp>
      <p:cxnSp>
        <p:nvCxnSpPr>
          <p:cNvPr id="11" name="Google Shape;381;g30c226bfe20_0_17">
            <a:extLst>
              <a:ext uri="{FF2B5EF4-FFF2-40B4-BE49-F238E27FC236}">
                <a16:creationId xmlns:a16="http://schemas.microsoft.com/office/drawing/2014/main" id="{5996777B-0F71-4E28-9A78-0A017BBC3E5A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Google Shape;484;g3169e805d94_0_82">
            <a:extLst>
              <a:ext uri="{FF2B5EF4-FFF2-40B4-BE49-F238E27FC236}">
                <a16:creationId xmlns:a16="http://schemas.microsoft.com/office/drawing/2014/main" id="{9B4CB3F7-90CA-4B0C-AEBB-CDD9EE2B5879}"/>
              </a:ext>
            </a:extLst>
          </p:cNvPr>
          <p:cNvSpPr txBox="1"/>
          <p:nvPr/>
        </p:nvSpPr>
        <p:spPr>
          <a:xfrm>
            <a:off x="5880026" y="1340596"/>
            <a:ext cx="250602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Registration fee is more than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$10,000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all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attending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employees 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479;g3169e805d94_0_82">
            <a:extLst>
              <a:ext uri="{FF2B5EF4-FFF2-40B4-BE49-F238E27FC236}">
                <a16:creationId xmlns:a16="http://schemas.microsoft.com/office/drawing/2014/main" id="{A44BC3C3-6C97-421E-88B0-BDAB5DD8F81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863" y="1774405"/>
            <a:ext cx="1097280" cy="54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80;g3169e805d94_0_82">
            <a:extLst>
              <a:ext uri="{FF2B5EF4-FFF2-40B4-BE49-F238E27FC236}">
                <a16:creationId xmlns:a16="http://schemas.microsoft.com/office/drawing/2014/main" id="{1A25F42C-21FD-4A39-8DCB-3F54C404FF5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902256"/>
            <a:ext cx="1100600" cy="14195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481;g3169e805d94_0_82">
            <a:extLst>
              <a:ext uri="{FF2B5EF4-FFF2-40B4-BE49-F238E27FC236}">
                <a16:creationId xmlns:a16="http://schemas.microsoft.com/office/drawing/2014/main" id="{2CD599B9-D36E-4E80-9E0E-AAE9593029E0}"/>
              </a:ext>
            </a:extLst>
          </p:cNvPr>
          <p:cNvCxnSpPr/>
          <p:nvPr/>
        </p:nvCxnSpPr>
        <p:spPr>
          <a:xfrm rot="10800000" flipH="1">
            <a:off x="777539" y="1752635"/>
            <a:ext cx="1027800" cy="18000"/>
          </a:xfrm>
          <a:prstGeom prst="straightConnector1">
            <a:avLst/>
          </a:prstGeom>
          <a:noFill/>
          <a:ln w="28575" cap="flat" cmpd="sng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482;g3169e805d94_0_82">
            <a:extLst>
              <a:ext uri="{FF2B5EF4-FFF2-40B4-BE49-F238E27FC236}">
                <a16:creationId xmlns:a16="http://schemas.microsoft.com/office/drawing/2014/main" id="{CB08308A-E5C8-4EA2-A4B4-185E38BAFD46}"/>
              </a:ext>
            </a:extLst>
          </p:cNvPr>
          <p:cNvCxnSpPr/>
          <p:nvPr/>
        </p:nvCxnSpPr>
        <p:spPr>
          <a:xfrm rot="10800000" flipH="1">
            <a:off x="4608400" y="1169792"/>
            <a:ext cx="1027800" cy="18000"/>
          </a:xfrm>
          <a:prstGeom prst="straightConnector1">
            <a:avLst/>
          </a:prstGeom>
          <a:noFill/>
          <a:ln w="28575" cap="flat" cmpd="sng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</p:spPr>
      </p:cxn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169e805d94_0_109"/>
          <p:cNvSpPr txBox="1">
            <a:spLocks noGrp="1"/>
          </p:cNvSpPr>
          <p:nvPr>
            <p:ph type="body" idx="1"/>
          </p:nvPr>
        </p:nvSpPr>
        <p:spPr>
          <a:xfrm>
            <a:off x="548640" y="274320"/>
            <a:ext cx="6462600" cy="548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D0D0D"/>
                </a:solidFill>
              </a:rPr>
              <a:t>Conference Registration Fees</a:t>
            </a:r>
            <a:endParaRPr sz="2800" dirty="0">
              <a:solidFill>
                <a:srgbClr val="0D0D0D"/>
              </a:solidFill>
            </a:endParaRPr>
          </a:p>
        </p:txBody>
      </p:sp>
      <p:sp>
        <p:nvSpPr>
          <p:cNvPr id="505" name="Google Shape;505;g3169e805d94_0_109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506" name="Google Shape;506;g3169e805d94_0_109"/>
          <p:cNvSpPr txBox="1"/>
          <p:nvPr/>
        </p:nvSpPr>
        <p:spPr>
          <a:xfrm>
            <a:off x="548640" y="2743200"/>
            <a:ext cx="6858000" cy="19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spcAft>
                <a:spcPts val="12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Agency can complete a Quotes for Small Purchases Process OR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indent="-285750">
              <a:spcAft>
                <a:spcPts val="12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Submit to State Purchasing for Quotes for Small Purchases or a Sole Source (ACWESPP), If justifiable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g3169e805d94_0_109"/>
          <p:cNvSpPr txBox="1"/>
          <p:nvPr/>
        </p:nvSpPr>
        <p:spPr>
          <a:xfrm>
            <a:off x="2106706" y="1430500"/>
            <a:ext cx="2124635" cy="9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Registration fee for 1 individual exceeds $5,000 </a:t>
            </a:r>
          </a:p>
        </p:txBody>
      </p:sp>
      <p:cxnSp>
        <p:nvCxnSpPr>
          <p:cNvPr id="11" name="Google Shape;381;g30c226bfe20_0_17">
            <a:extLst>
              <a:ext uri="{FF2B5EF4-FFF2-40B4-BE49-F238E27FC236}">
                <a16:creationId xmlns:a16="http://schemas.microsoft.com/office/drawing/2014/main" id="{72AE9433-BBD8-41ED-B8BE-A1A90E1A3BBA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Google Shape;484;g3169e805d94_0_82">
            <a:extLst>
              <a:ext uri="{FF2B5EF4-FFF2-40B4-BE49-F238E27FC236}">
                <a16:creationId xmlns:a16="http://schemas.microsoft.com/office/drawing/2014/main" id="{B7D8082D-93A7-426E-89EC-D9759D8103B3}"/>
              </a:ext>
            </a:extLst>
          </p:cNvPr>
          <p:cNvSpPr txBox="1"/>
          <p:nvPr/>
        </p:nvSpPr>
        <p:spPr>
          <a:xfrm>
            <a:off x="5880026" y="1340596"/>
            <a:ext cx="250602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Registration fee is $10,000 or less for all attending employees </a:t>
            </a:r>
          </a:p>
        </p:txBody>
      </p:sp>
      <p:pic>
        <p:nvPicPr>
          <p:cNvPr id="17" name="Google Shape;479;g3169e805d94_0_82">
            <a:extLst>
              <a:ext uri="{FF2B5EF4-FFF2-40B4-BE49-F238E27FC236}">
                <a16:creationId xmlns:a16="http://schemas.microsoft.com/office/drawing/2014/main" id="{405047B8-B017-41F5-B285-6A616E60409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863" y="1559859"/>
            <a:ext cx="1097280" cy="7619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Google Shape;481;g3169e805d94_0_82">
            <a:extLst>
              <a:ext uri="{FF2B5EF4-FFF2-40B4-BE49-F238E27FC236}">
                <a16:creationId xmlns:a16="http://schemas.microsoft.com/office/drawing/2014/main" id="{B595F582-8AFA-4974-975A-0D1EF0CCAF23}"/>
              </a:ext>
            </a:extLst>
          </p:cNvPr>
          <p:cNvCxnSpPr>
            <a:cxnSpLocks/>
          </p:cNvCxnSpPr>
          <p:nvPr/>
        </p:nvCxnSpPr>
        <p:spPr>
          <a:xfrm flipV="1">
            <a:off x="777539" y="1752635"/>
            <a:ext cx="1027800" cy="18000"/>
          </a:xfrm>
          <a:prstGeom prst="straightConnector1">
            <a:avLst/>
          </a:prstGeom>
          <a:noFill/>
          <a:ln w="28575" cap="flat" cmpd="sng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" name="Google Shape;480;g3169e805d94_0_82">
            <a:extLst>
              <a:ext uri="{FF2B5EF4-FFF2-40B4-BE49-F238E27FC236}">
                <a16:creationId xmlns:a16="http://schemas.microsoft.com/office/drawing/2014/main" id="{6E697355-6933-4D15-AC2E-C6C0BA8566C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187792"/>
            <a:ext cx="1100600" cy="113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482;g3169e805d94_0_82">
            <a:extLst>
              <a:ext uri="{FF2B5EF4-FFF2-40B4-BE49-F238E27FC236}">
                <a16:creationId xmlns:a16="http://schemas.microsoft.com/office/drawing/2014/main" id="{60B4030C-5ED3-4DED-9BE9-0631D6F06B3E}"/>
              </a:ext>
            </a:extLst>
          </p:cNvPr>
          <p:cNvCxnSpPr/>
          <p:nvPr/>
        </p:nvCxnSpPr>
        <p:spPr>
          <a:xfrm rot="10800000" flipH="1">
            <a:off x="4608400" y="1169792"/>
            <a:ext cx="1027800" cy="18000"/>
          </a:xfrm>
          <a:prstGeom prst="straightConnector1">
            <a:avLst/>
          </a:prstGeom>
          <a:noFill/>
          <a:ln w="28575" cap="flat" cmpd="sng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</p:spPr>
      </p:cxn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C4E21D-ADC8-41E9-8E89-045C9EC8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00" y="359936"/>
            <a:ext cx="7278675" cy="861105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</a:rPr>
              <a:t>Purpose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4E80B-7A46-41E7-8856-43BB2A7F9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3375" y="1238140"/>
            <a:ext cx="6943500" cy="3567649"/>
          </a:xfrm>
        </p:spPr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To provide insights or processes for purchasing: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Group gathering &amp; retirement refreshments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Professional association dues and fees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Sponsorship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Conference registration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Speakers, presenters, or trainer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2FFC2F-4942-458C-880C-B340D6FC77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114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169e805d94_0_122"/>
          <p:cNvSpPr txBox="1">
            <a:spLocks noGrp="1"/>
          </p:cNvSpPr>
          <p:nvPr>
            <p:ph type="body" idx="1"/>
          </p:nvPr>
        </p:nvSpPr>
        <p:spPr>
          <a:xfrm>
            <a:off x="548640" y="274320"/>
            <a:ext cx="8229600" cy="548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/>
            <a:r>
              <a:rPr lang="en" sz="2800" dirty="0">
                <a:solidFill>
                  <a:srgbClr val="0D0D0D"/>
                </a:solidFill>
              </a:rPr>
              <a:t>Conference Registration Fees</a:t>
            </a:r>
            <a:endParaRPr sz="2800" dirty="0">
              <a:solidFill>
                <a:srgbClr val="0D0D0D"/>
              </a:solidFill>
            </a:endParaRPr>
          </a:p>
        </p:txBody>
      </p:sp>
      <p:sp>
        <p:nvSpPr>
          <p:cNvPr id="519" name="Google Shape;519;g3169e805d94_0_122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520" name="Google Shape;520;g3169e805d94_0_122"/>
          <p:cNvSpPr txBox="1"/>
          <p:nvPr/>
        </p:nvSpPr>
        <p:spPr>
          <a:xfrm>
            <a:off x="548640" y="2743200"/>
            <a:ext cx="6858000" cy="19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5750">
              <a:spcAft>
                <a:spcPts val="12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Must be submitted to State Purchasing by entering RQS in FINET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0" indent="-285750">
              <a:spcAft>
                <a:spcPts val="12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State Purchasing will complete a Quotes for Small Purchases or a Sole Source (ACWESPP), if justifiable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381;g30c226bfe20_0_17">
            <a:extLst>
              <a:ext uri="{FF2B5EF4-FFF2-40B4-BE49-F238E27FC236}">
                <a16:creationId xmlns:a16="http://schemas.microsoft.com/office/drawing/2014/main" id="{7BCA5CCA-1E08-4B65-94F7-11F17137AACE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Google Shape;484;g3169e805d94_0_82">
            <a:extLst>
              <a:ext uri="{FF2B5EF4-FFF2-40B4-BE49-F238E27FC236}">
                <a16:creationId xmlns:a16="http://schemas.microsoft.com/office/drawing/2014/main" id="{C1C101EE-C07F-41B2-990A-30482C9F5304}"/>
              </a:ext>
            </a:extLst>
          </p:cNvPr>
          <p:cNvSpPr txBox="1"/>
          <p:nvPr/>
        </p:nvSpPr>
        <p:spPr>
          <a:xfrm>
            <a:off x="5880026" y="1340596"/>
            <a:ext cx="250602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Registration fee is more than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$10,000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all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attending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employees 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511;g3169e805d94_0_109">
            <a:extLst>
              <a:ext uri="{FF2B5EF4-FFF2-40B4-BE49-F238E27FC236}">
                <a16:creationId xmlns:a16="http://schemas.microsoft.com/office/drawing/2014/main" id="{3F4ECDB0-6A61-4C05-AF5B-71CD219BA826}"/>
              </a:ext>
            </a:extLst>
          </p:cNvPr>
          <p:cNvSpPr txBox="1"/>
          <p:nvPr/>
        </p:nvSpPr>
        <p:spPr>
          <a:xfrm>
            <a:off x="2106706" y="1430500"/>
            <a:ext cx="2124635" cy="99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Registration fee for 1 individual exceeds $5,000 </a:t>
            </a:r>
          </a:p>
        </p:txBody>
      </p:sp>
      <p:pic>
        <p:nvPicPr>
          <p:cNvPr id="14" name="Google Shape;480;g3169e805d94_0_82">
            <a:extLst>
              <a:ext uri="{FF2B5EF4-FFF2-40B4-BE49-F238E27FC236}">
                <a16:creationId xmlns:a16="http://schemas.microsoft.com/office/drawing/2014/main" id="{D1DB35C1-7E75-442E-A2CB-A553F58518C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902256"/>
            <a:ext cx="1100600" cy="14195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482;g3169e805d94_0_82">
            <a:extLst>
              <a:ext uri="{FF2B5EF4-FFF2-40B4-BE49-F238E27FC236}">
                <a16:creationId xmlns:a16="http://schemas.microsoft.com/office/drawing/2014/main" id="{EDCA5F1C-D3BC-4819-B722-F3A8872E7852}"/>
              </a:ext>
            </a:extLst>
          </p:cNvPr>
          <p:cNvCxnSpPr/>
          <p:nvPr/>
        </p:nvCxnSpPr>
        <p:spPr>
          <a:xfrm rot="10800000" flipH="1">
            <a:off x="4608400" y="1169792"/>
            <a:ext cx="1027800" cy="18000"/>
          </a:xfrm>
          <a:prstGeom prst="straightConnector1">
            <a:avLst/>
          </a:prstGeom>
          <a:noFill/>
          <a:ln w="28575" cap="flat" cmpd="sng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Google Shape;479;g3169e805d94_0_82">
            <a:extLst>
              <a:ext uri="{FF2B5EF4-FFF2-40B4-BE49-F238E27FC236}">
                <a16:creationId xmlns:a16="http://schemas.microsoft.com/office/drawing/2014/main" id="{ECF6DA32-9B73-42E8-9815-B08547512EA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863" y="1559859"/>
            <a:ext cx="1097280" cy="7619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481;g3169e805d94_0_82">
            <a:extLst>
              <a:ext uri="{FF2B5EF4-FFF2-40B4-BE49-F238E27FC236}">
                <a16:creationId xmlns:a16="http://schemas.microsoft.com/office/drawing/2014/main" id="{429F8A86-F408-4D44-A68D-172736D5B9D4}"/>
              </a:ext>
            </a:extLst>
          </p:cNvPr>
          <p:cNvCxnSpPr>
            <a:cxnSpLocks/>
          </p:cNvCxnSpPr>
          <p:nvPr/>
        </p:nvCxnSpPr>
        <p:spPr>
          <a:xfrm flipV="1">
            <a:off x="777539" y="1752635"/>
            <a:ext cx="1027800" cy="18000"/>
          </a:xfrm>
          <a:prstGeom prst="straightConnector1">
            <a:avLst/>
          </a:prstGeom>
          <a:noFill/>
          <a:ln w="28575" cap="flat" cmpd="sng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</p:spPr>
      </p:cxn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3C4C5-8F38-4068-A438-7162A6A322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Speaker, Presenter, or Trainer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87CA1A-84D6-4B98-853F-C1965DBA62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2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169e805d94_0_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532" name="Google Shape;532;g3169e805d94_0_34"/>
          <p:cNvSpPr txBox="1">
            <a:spLocks noGrp="1"/>
          </p:cNvSpPr>
          <p:nvPr>
            <p:ph type="body" idx="4294967295"/>
          </p:nvPr>
        </p:nvSpPr>
        <p:spPr>
          <a:xfrm>
            <a:off x="548640" y="274638"/>
            <a:ext cx="6462713" cy="5476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D0D0D"/>
                </a:solidFill>
              </a:rPr>
              <a:t>Speaker, Presenter, or Trainer</a:t>
            </a:r>
            <a:endParaRPr sz="2800" dirty="0">
              <a:solidFill>
                <a:srgbClr val="0D0D0D"/>
              </a:solidFill>
            </a:endParaRPr>
          </a:p>
        </p:txBody>
      </p:sp>
      <p:pic>
        <p:nvPicPr>
          <p:cNvPr id="534" name="Google Shape;534;g3169e805d94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0874" y="972674"/>
            <a:ext cx="3541926" cy="2157576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g3169e805d94_0_34"/>
          <p:cNvSpPr txBox="1"/>
          <p:nvPr/>
        </p:nvSpPr>
        <p:spPr>
          <a:xfrm>
            <a:off x="548640" y="782467"/>
            <a:ext cx="40839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cost associated with hiring a speaker, presenter, or a trainer can be divided into the two categories below.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g3169e805d94_0_34"/>
          <p:cNvSpPr txBox="1"/>
          <p:nvPr/>
        </p:nvSpPr>
        <p:spPr>
          <a:xfrm>
            <a:off x="595900" y="1777850"/>
            <a:ext cx="2478994" cy="13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Speaker Fees</a:t>
            </a:r>
            <a:endParaRPr b="1" u="sng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Presentation Cost or Honorarium</a:t>
            </a:r>
            <a:endParaRPr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Development costs, optional </a:t>
            </a:r>
            <a:endParaRPr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Supplies, optional </a:t>
            </a:r>
            <a:endParaRPr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g3169e805d94_0_34"/>
          <p:cNvSpPr txBox="1"/>
          <p:nvPr/>
        </p:nvSpPr>
        <p:spPr>
          <a:xfrm>
            <a:off x="2999871" y="1777850"/>
            <a:ext cx="1724529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Travel Costs</a:t>
            </a:r>
            <a:endParaRPr b="1" u="sng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Airline Ticket</a:t>
            </a:r>
            <a:endParaRPr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Car Rental </a:t>
            </a:r>
            <a:endParaRPr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Hotel</a:t>
            </a:r>
            <a:endParaRPr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Milage</a:t>
            </a:r>
            <a:endParaRPr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Meals</a:t>
            </a:r>
            <a:endParaRPr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3169e805d94_0_34"/>
          <p:cNvSpPr txBox="1"/>
          <p:nvPr/>
        </p:nvSpPr>
        <p:spPr>
          <a:xfrm>
            <a:off x="554600" y="3345250"/>
            <a:ext cx="7361700" cy="151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Vendors will quote payment in one of two ways: Speaker Fee plus Travel Reimbursements or Lump Sum Speaking Fee. In either case, when the speaking fees will exceed $5,000, the solicitation must be sent to State Purchasing for Processing before engaging a speaker/presenter.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381;g30c226bfe20_0_17">
            <a:extLst>
              <a:ext uri="{FF2B5EF4-FFF2-40B4-BE49-F238E27FC236}">
                <a16:creationId xmlns:a16="http://schemas.microsoft.com/office/drawing/2014/main" id="{089CCF92-5955-4103-9174-376FD342C075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169e805d94_0_17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544" name="Google Shape;544;g3169e805d94_0_171"/>
          <p:cNvSpPr txBox="1">
            <a:spLocks noGrp="1"/>
          </p:cNvSpPr>
          <p:nvPr>
            <p:ph type="body" idx="4294967295"/>
          </p:nvPr>
        </p:nvSpPr>
        <p:spPr>
          <a:xfrm>
            <a:off x="548640" y="274320"/>
            <a:ext cx="8098260" cy="548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D0D0D"/>
                </a:solidFill>
              </a:rPr>
              <a:t>Determine Payment to Apply to Procurement</a:t>
            </a:r>
            <a:endParaRPr sz="2800" dirty="0">
              <a:solidFill>
                <a:srgbClr val="0D0D0D"/>
              </a:solidFill>
            </a:endParaRPr>
          </a:p>
        </p:txBody>
      </p:sp>
      <p:cxnSp>
        <p:nvCxnSpPr>
          <p:cNvPr id="546" name="Google Shape;546;g3169e805d94_0_171"/>
          <p:cNvCxnSpPr/>
          <p:nvPr/>
        </p:nvCxnSpPr>
        <p:spPr>
          <a:xfrm rot="10800000" flipH="1">
            <a:off x="497100" y="1696775"/>
            <a:ext cx="8149800" cy="27000"/>
          </a:xfrm>
          <a:prstGeom prst="straightConnector1">
            <a:avLst/>
          </a:prstGeom>
          <a:noFill/>
          <a:ln w="19050" cap="flat" cmpd="sng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7" name="Google Shape;547;g3169e805d94_0_171"/>
          <p:cNvCxnSpPr/>
          <p:nvPr/>
        </p:nvCxnSpPr>
        <p:spPr>
          <a:xfrm>
            <a:off x="4558500" y="1047625"/>
            <a:ext cx="27000" cy="3615000"/>
          </a:xfrm>
          <a:prstGeom prst="straightConnector1">
            <a:avLst/>
          </a:prstGeom>
          <a:noFill/>
          <a:ln w="19050" cap="flat" cmpd="sng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8" name="Google Shape;548;g3169e805d94_0_171"/>
          <p:cNvSpPr txBox="1"/>
          <p:nvPr/>
        </p:nvSpPr>
        <p:spPr>
          <a:xfrm>
            <a:off x="379900" y="1042662"/>
            <a:ext cx="3975600" cy="695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UcPeriod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Speaker Fee plus Travel 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Reimbursement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3169e805d94_0_171"/>
          <p:cNvSpPr txBox="1"/>
          <p:nvPr/>
        </p:nvSpPr>
        <p:spPr>
          <a:xfrm>
            <a:off x="4693650" y="999166"/>
            <a:ext cx="3759300" cy="724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30188" lvl="0" indent="-230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B. Lump Sum Speaking Fee 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0188" lvl="0" indent="-230188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	(Travel not reimbursed)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g3169e805d94_0_171"/>
          <p:cNvSpPr txBox="1"/>
          <p:nvPr/>
        </p:nvSpPr>
        <p:spPr>
          <a:xfrm>
            <a:off x="437475" y="1741775"/>
            <a:ext cx="3975600" cy="28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Speaker fee is limited to the cost for presenting</a:t>
            </a:r>
            <a:endParaRPr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545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State agency books travel through State Travel (CB Travel Contract) for “non-state employees where the state is paying for their travel” (FIACCT 10-02.00 Item F)</a:t>
            </a:r>
            <a:endParaRPr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545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Travel reimbursement according to State Travel Policy</a:t>
            </a:r>
            <a:endParaRPr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545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When the industry requires the traveler to pay the bill, such as car rental or hotel bill, the reimbursement should include the CB Travel reservation documents</a:t>
            </a:r>
            <a:endParaRPr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g3169e805d94_0_171"/>
          <p:cNvSpPr txBox="1"/>
          <p:nvPr/>
        </p:nvSpPr>
        <p:spPr>
          <a:xfrm>
            <a:off x="4585500" y="1723775"/>
            <a:ext cx="3975600" cy="293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Presenting or Speaking Fee is flat lump fee that will “cover” the cost of travel because:</a:t>
            </a:r>
          </a:p>
          <a:p>
            <a:pPr marL="860425" lvl="2" indent="-285750">
              <a:spcBef>
                <a:spcPts val="300"/>
              </a:spcBef>
              <a:buClr>
                <a:schemeClr val="dk1"/>
              </a:buClr>
              <a:buSzPts val="1400"/>
              <a:buFont typeface="Courier New" panose="02070309020205020404" pitchFamily="49" charset="0"/>
              <a:buChar char="o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Vendor requests to make own travel arrangements, or </a:t>
            </a:r>
            <a:endParaRPr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82650" lvl="1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 panose="02070309020205020404" pitchFamily="49" charset="0"/>
              <a:buChar char="o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State agency chooses a lump sum payment in lieu of paying individual travel expenses</a:t>
            </a:r>
            <a:endParaRPr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545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Vendor books own travel through their own travel vendor (FIACCT 10-02.00 Item F)</a:t>
            </a:r>
            <a:endParaRPr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5450" lvl="0" indent="-2857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Travel expenses cannot be reimbursed as they were included in the lump sum presenting or speaking fee</a:t>
            </a:r>
            <a:endParaRPr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Google Shape;381;g30c226bfe20_0_17">
            <a:extLst>
              <a:ext uri="{FF2B5EF4-FFF2-40B4-BE49-F238E27FC236}">
                <a16:creationId xmlns:a16="http://schemas.microsoft.com/office/drawing/2014/main" id="{DC56D58C-4B94-4A67-A48E-5F9B34E02471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169e805d94_0_28"/>
          <p:cNvSpPr txBox="1">
            <a:spLocks noGrp="1"/>
          </p:cNvSpPr>
          <p:nvPr>
            <p:ph type="body" idx="1"/>
          </p:nvPr>
        </p:nvSpPr>
        <p:spPr>
          <a:xfrm>
            <a:off x="548640" y="274320"/>
            <a:ext cx="6462600" cy="548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D0D0D"/>
                </a:solidFill>
              </a:rPr>
              <a:t>A. Speaker Fee plus Travel Reimbursement</a:t>
            </a:r>
            <a:endParaRPr sz="2800" dirty="0">
              <a:solidFill>
                <a:srgbClr val="0D0D0D"/>
              </a:solidFill>
            </a:endParaRPr>
          </a:p>
        </p:txBody>
      </p:sp>
      <p:sp>
        <p:nvSpPr>
          <p:cNvPr id="558" name="Google Shape;558;g3169e805d94_0_28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pic>
        <p:nvPicPr>
          <p:cNvPr id="559" name="Google Shape;559;g3169e805d94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500" y="1360701"/>
            <a:ext cx="939350" cy="750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g3169e805d94_0_28"/>
          <p:cNvCxnSpPr/>
          <p:nvPr/>
        </p:nvCxnSpPr>
        <p:spPr>
          <a:xfrm>
            <a:off x="865475" y="1360700"/>
            <a:ext cx="1045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1" name="Google Shape;561;g3169e805d94_0_28"/>
          <p:cNvSpPr txBox="1"/>
          <p:nvPr/>
        </p:nvSpPr>
        <p:spPr>
          <a:xfrm>
            <a:off x="2498100" y="1155824"/>
            <a:ext cx="5465100" cy="1153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Speaking Fee does not exceed $5,000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Travel Expenses are paid directly by the state agency and must follow State Travel Policy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g3169e805d94_0_28"/>
          <p:cNvSpPr txBox="1"/>
          <p:nvPr/>
        </p:nvSpPr>
        <p:spPr>
          <a:xfrm>
            <a:off x="548640" y="2560320"/>
            <a:ext cx="8046720" cy="2125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5750" algn="l" rtl="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Agency competes the Small Purchase Process (No-quote required)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0" indent="-285750" algn="l" rtl="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Agency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must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use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Travel Policy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for travel using the Concur program and the cooperative contract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CB Travel Corporation (AR1459) to book travel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0" indent="-285750" algn="l" rtl="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When the industry standard requires the car rental or hotel bill be paid by the user, reimbursement can be made for the vendor’s expense with itemized receipts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381;g30c226bfe20_0_17">
            <a:extLst>
              <a:ext uri="{FF2B5EF4-FFF2-40B4-BE49-F238E27FC236}">
                <a16:creationId xmlns:a16="http://schemas.microsoft.com/office/drawing/2014/main" id="{4B2489C3-253C-4398-8A3A-AEF8AEA37BB9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169e805d94_0_177"/>
          <p:cNvSpPr txBox="1">
            <a:spLocks noGrp="1"/>
          </p:cNvSpPr>
          <p:nvPr>
            <p:ph type="body" idx="1"/>
          </p:nvPr>
        </p:nvSpPr>
        <p:spPr>
          <a:xfrm>
            <a:off x="548640" y="274320"/>
            <a:ext cx="7863840" cy="548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D0D0D"/>
                </a:solidFill>
              </a:rPr>
              <a:t>B. Lump Sum Speaking Fee (Travel not reimbursed)</a:t>
            </a:r>
            <a:endParaRPr sz="2800" dirty="0">
              <a:solidFill>
                <a:srgbClr val="0D0D0D"/>
              </a:solidFill>
            </a:endParaRPr>
          </a:p>
        </p:txBody>
      </p:sp>
      <p:sp>
        <p:nvSpPr>
          <p:cNvPr id="569" name="Google Shape;569;g3169e805d94_0_177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572" name="Google Shape;572;g3169e805d94_0_177"/>
          <p:cNvSpPr txBox="1"/>
          <p:nvPr/>
        </p:nvSpPr>
        <p:spPr>
          <a:xfrm>
            <a:off x="2498100" y="1127025"/>
            <a:ext cx="5256300" cy="10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Presenting or Speaking Fee is one lump fee that will “cover” the cost of travel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 total payment does NOT exceed $1,000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g3169e805d94_0_177"/>
          <p:cNvSpPr txBox="1"/>
          <p:nvPr/>
        </p:nvSpPr>
        <p:spPr>
          <a:xfrm>
            <a:off x="548640" y="2560320"/>
            <a:ext cx="804672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285750" algn="l" rtl="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Agency competes the Small Purchase Process (No-quote required)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0" indent="-285750" algn="l" rtl="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Agency MUST book travel on their own; cannot use the State Travel contracts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lvl="0" indent="-285750" algn="l" rtl="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Vendor MAY NOT request reimbursement for travel receipts as those costs were included in the lump sum speaking fee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559;g3169e805d94_0_28">
            <a:extLst>
              <a:ext uri="{FF2B5EF4-FFF2-40B4-BE49-F238E27FC236}">
                <a16:creationId xmlns:a16="http://schemas.microsoft.com/office/drawing/2014/main" id="{95F00617-0EB0-4E4D-A311-97677FB34CE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500" y="1360701"/>
            <a:ext cx="939350" cy="750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560;g3169e805d94_0_28">
            <a:extLst>
              <a:ext uri="{FF2B5EF4-FFF2-40B4-BE49-F238E27FC236}">
                <a16:creationId xmlns:a16="http://schemas.microsoft.com/office/drawing/2014/main" id="{8626F2FD-1183-43BE-B51B-577209AB5BF9}"/>
              </a:ext>
            </a:extLst>
          </p:cNvPr>
          <p:cNvCxnSpPr/>
          <p:nvPr/>
        </p:nvCxnSpPr>
        <p:spPr>
          <a:xfrm>
            <a:off x="865475" y="1360700"/>
            <a:ext cx="1045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381;g30c226bfe20_0_17">
            <a:extLst>
              <a:ext uri="{FF2B5EF4-FFF2-40B4-BE49-F238E27FC236}">
                <a16:creationId xmlns:a16="http://schemas.microsoft.com/office/drawing/2014/main" id="{AC5D1E63-AB4A-46CC-A950-5C0ADDD4204C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169e805d94_0_193"/>
          <p:cNvSpPr txBox="1">
            <a:spLocks noGrp="1"/>
          </p:cNvSpPr>
          <p:nvPr>
            <p:ph type="body" idx="1"/>
          </p:nvPr>
        </p:nvSpPr>
        <p:spPr>
          <a:xfrm>
            <a:off x="548640" y="274320"/>
            <a:ext cx="6462600" cy="548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D0D0D"/>
                </a:solidFill>
              </a:rPr>
              <a:t>Speaking Fee Exceeding $5,000</a:t>
            </a:r>
            <a:endParaRPr sz="2800" dirty="0">
              <a:solidFill>
                <a:srgbClr val="0D0D0D"/>
              </a:solidFill>
            </a:endParaRPr>
          </a:p>
        </p:txBody>
      </p:sp>
      <p:sp>
        <p:nvSpPr>
          <p:cNvPr id="580" name="Google Shape;580;g3169e805d94_0_193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583" name="Google Shape;583;g3169e805d94_0_193"/>
          <p:cNvSpPr txBox="1"/>
          <p:nvPr/>
        </p:nvSpPr>
        <p:spPr>
          <a:xfrm>
            <a:off x="2498100" y="1155825"/>
            <a:ext cx="5076300" cy="10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Speaking Fee exceeds $5,000 whether travel is reimbursed or in the lump sum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g3169e805d94_0_193"/>
          <p:cNvSpPr txBox="1"/>
          <p:nvPr/>
        </p:nvSpPr>
        <p:spPr>
          <a:xfrm>
            <a:off x="548640" y="2560320"/>
            <a:ext cx="7863840" cy="18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Must be submitted to State Purchasing by entering RQS in FINET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00050" indent="-285750">
              <a:spcAft>
                <a:spcPts val="60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State Purchasing will discuss speaker fees and travel with the agency. State Purchasing will then complete the appropriate solicitation process</a:t>
            </a:r>
            <a:endParaRPr sz="1800" dirty="0">
              <a:solidFill>
                <a:schemeClr val="tx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559;g3169e805d94_0_28">
            <a:extLst>
              <a:ext uri="{FF2B5EF4-FFF2-40B4-BE49-F238E27FC236}">
                <a16:creationId xmlns:a16="http://schemas.microsoft.com/office/drawing/2014/main" id="{780A7A8D-9601-490E-AD96-2DB8BC9B1DE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500" y="1155825"/>
            <a:ext cx="939350" cy="955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560;g3169e805d94_0_28">
            <a:extLst>
              <a:ext uri="{FF2B5EF4-FFF2-40B4-BE49-F238E27FC236}">
                <a16:creationId xmlns:a16="http://schemas.microsoft.com/office/drawing/2014/main" id="{6A05834D-8C29-41A6-B6E8-40C27D5BDEAA}"/>
              </a:ext>
            </a:extLst>
          </p:cNvPr>
          <p:cNvCxnSpPr/>
          <p:nvPr/>
        </p:nvCxnSpPr>
        <p:spPr>
          <a:xfrm>
            <a:off x="865475" y="1360700"/>
            <a:ext cx="1045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381;g30c226bfe20_0_17">
            <a:extLst>
              <a:ext uri="{FF2B5EF4-FFF2-40B4-BE49-F238E27FC236}">
                <a16:creationId xmlns:a16="http://schemas.microsoft.com/office/drawing/2014/main" id="{E0B35C64-3A3B-4C6D-83C8-9A0EF07C48A1}"/>
              </a:ext>
            </a:extLst>
          </p:cNvPr>
          <p:cNvCxnSpPr/>
          <p:nvPr/>
        </p:nvCxnSpPr>
        <p:spPr>
          <a:xfrm>
            <a:off x="548640" y="820550"/>
            <a:ext cx="8138160" cy="222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5"/>
          <p:cNvSpPr txBox="1">
            <a:spLocks noGrp="1"/>
          </p:cNvSpPr>
          <p:nvPr>
            <p:ph type="sldNum" idx="12"/>
          </p:nvPr>
        </p:nvSpPr>
        <p:spPr>
          <a:xfrm>
            <a:off x="-125" y="4841393"/>
            <a:ext cx="91440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"/>
          <p:cNvSpPr txBox="1">
            <a:spLocks noGrp="1"/>
          </p:cNvSpPr>
          <p:nvPr>
            <p:ph type="title"/>
          </p:nvPr>
        </p:nvSpPr>
        <p:spPr>
          <a:xfrm>
            <a:off x="548640" y="274320"/>
            <a:ext cx="73152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800" dirty="0">
                <a:solidFill>
                  <a:srgbClr val="000000"/>
                </a:solidFill>
              </a:rPr>
              <a:t>Before Any Purchase</a:t>
            </a:r>
            <a:endParaRPr sz="2800" dirty="0">
              <a:solidFill>
                <a:srgbClr val="000000"/>
              </a:solidFill>
            </a:endParaRPr>
          </a:p>
        </p:txBody>
      </p:sp>
      <p:sp>
        <p:nvSpPr>
          <p:cNvPr id="271" name="Google Shape;271;p5"/>
          <p:cNvSpPr txBox="1">
            <a:spLocks noGrp="1"/>
          </p:cNvSpPr>
          <p:nvPr>
            <p:ph type="body" idx="1"/>
          </p:nvPr>
        </p:nvSpPr>
        <p:spPr>
          <a:xfrm>
            <a:off x="548640" y="1005840"/>
            <a:ext cx="777240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If the desired procurement item is available through one of the sources listed below, a State Agency must purchase from that source. A State Agency cannot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choose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use a small purchase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through another source, when the procurement item is available through one of these sources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  • Mandatory Use Agencies</a:t>
            </a:r>
            <a:endParaRPr sz="1800" dirty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(State Fleet, State Travel, UCI, State Mail, DTS,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Risk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00" dirty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    • Agency Contract</a:t>
            </a:r>
            <a:endParaRPr sz="1800" dirty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203367"/>
                </a:solidFill>
                <a:latin typeface="Arial"/>
                <a:ea typeface="Arial"/>
                <a:cs typeface="Arial"/>
                <a:sym typeface="Arial"/>
              </a:rPr>
              <a:t>     • </a:t>
            </a:r>
            <a:r>
              <a:rPr lang="en" sz="1800" dirty="0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State Cooperative Contracts</a:t>
            </a:r>
            <a:endParaRPr sz="1800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endParaRPr sz="1300" dirty="0"/>
          </a:p>
        </p:txBody>
      </p: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480575" y="4717228"/>
            <a:ext cx="548700" cy="3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"/>
          <p:cNvSpPr txBox="1">
            <a:spLocks noGrp="1"/>
          </p:cNvSpPr>
          <p:nvPr>
            <p:ph type="title"/>
          </p:nvPr>
        </p:nvSpPr>
        <p:spPr>
          <a:xfrm>
            <a:off x="4937760" y="307136"/>
            <a:ext cx="3674926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-US" sz="2400" dirty="0">
                <a:solidFill>
                  <a:srgbClr val="000000"/>
                </a:solidFill>
              </a:rPr>
              <a:t>Small Purchase Spending </a:t>
            </a:r>
            <a:r>
              <a:rPr lang="en" sz="2400" dirty="0">
                <a:solidFill>
                  <a:srgbClr val="000000"/>
                </a:solidFill>
              </a:rPr>
              <a:t>Limit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293" name="Google Shape;293;p9"/>
          <p:cNvSpPr txBox="1"/>
          <p:nvPr/>
        </p:nvSpPr>
        <p:spPr>
          <a:xfrm>
            <a:off x="4937760" y="1645920"/>
            <a:ext cx="37530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" sz="1500" dirty="0">
                <a:solidFill>
                  <a:schemeClr val="tx1">
                    <a:lumMod val="50000"/>
                  </a:schemeClr>
                </a:solidFill>
              </a:rPr>
              <a:t>The $10,000 limit per purchase:</a:t>
            </a:r>
          </a:p>
          <a:p>
            <a:pPr marL="173038" marR="0" lvl="0" indent="-1730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is </a:t>
            </a:r>
            <a:r>
              <a:rPr lang="en" sz="1500" dirty="0">
                <a:solidFill>
                  <a:schemeClr val="tx1">
                    <a:lumMod val="50000"/>
                  </a:schemeClr>
                </a:solidFill>
              </a:rPr>
              <a:t>true for all state agencies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that do not have independent procurement authority; and</a:t>
            </a:r>
            <a:r>
              <a:rPr lang="en" sz="15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173038" marR="0" lvl="0" indent="-1730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applies to</a:t>
            </a:r>
            <a:r>
              <a:rPr lang="en" sz="1500" dirty="0">
                <a:solidFill>
                  <a:schemeClr val="tx1">
                    <a:lumMod val="50000"/>
                  </a:schemeClr>
                </a:solidFill>
              </a:rPr>
              <a:t> both the standard small purchase process and the quotes for small purchases process</a:t>
            </a:r>
          </a:p>
        </p:txBody>
      </p:sp>
      <p:pic>
        <p:nvPicPr>
          <p:cNvPr id="294" name="Google Shape;29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125" y="341925"/>
            <a:ext cx="3999275" cy="39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9"/>
          <p:cNvSpPr txBox="1"/>
          <p:nvPr/>
        </p:nvSpPr>
        <p:spPr>
          <a:xfrm>
            <a:off x="5586628" y="1188825"/>
            <a:ext cx="28437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$10,000 limit per purchase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4799474" y="1264125"/>
            <a:ext cx="822960" cy="313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ACC2"/>
          </a:solidFill>
          <a:ln w="9525" cap="flat" cmpd="sng">
            <a:solidFill>
              <a:srgbClr val="00AC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 txBox="1"/>
          <p:nvPr/>
        </p:nvSpPr>
        <p:spPr>
          <a:xfrm>
            <a:off x="1947125" y="1827950"/>
            <a:ext cx="14664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Agency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33D1BE-0C75-4DC6-8530-E53226CC4AD4}"/>
              </a:ext>
            </a:extLst>
          </p:cNvPr>
          <p:cNvSpPr/>
          <p:nvPr/>
        </p:nvSpPr>
        <p:spPr>
          <a:xfrm>
            <a:off x="5140819" y="4762000"/>
            <a:ext cx="37353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/>
              <a:t>UCA 63G-6a-506; Section R33-105-102; R33-105-103 </a:t>
            </a:r>
            <a:endParaRPr lang="en-US" sz="1100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06e228af18_0_28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306e228af18_0_28"/>
          <p:cNvSpPr txBox="1">
            <a:spLocks noGrp="1"/>
          </p:cNvSpPr>
          <p:nvPr>
            <p:ph type="title"/>
          </p:nvPr>
        </p:nvSpPr>
        <p:spPr>
          <a:xfrm>
            <a:off x="5029199" y="274320"/>
            <a:ext cx="3657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3300"/>
            </a:pPr>
            <a:r>
              <a:rPr lang="en" sz="2400" dirty="0">
                <a:solidFill>
                  <a:srgbClr val="000000"/>
                </a:solidFill>
              </a:rPr>
              <a:t>Small Purchase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</a:rPr>
              <a:t>(no-quotes required)</a:t>
            </a:r>
            <a:endParaRPr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3" name="Google Shape;313;g306e228af18_0_28"/>
          <p:cNvSpPr txBox="1"/>
          <p:nvPr/>
        </p:nvSpPr>
        <p:spPr>
          <a:xfrm>
            <a:off x="5029200" y="2189425"/>
            <a:ext cx="36576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500" dirty="0">
                <a:solidFill>
                  <a:schemeClr val="tx1">
                    <a:lumMod val="50000"/>
                  </a:schemeClr>
                </a:solidFill>
              </a:rPr>
              <a:t>When the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highest priced item being purchased is </a:t>
            </a:r>
            <a:r>
              <a:rPr lang="en" sz="1500" dirty="0">
                <a:solidFill>
                  <a:schemeClr val="tx1">
                    <a:lumMod val="50000"/>
                  </a:schemeClr>
                </a:solidFill>
              </a:rPr>
              <a:t>$5,000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or less in cost</a:t>
            </a:r>
            <a:r>
              <a:rPr lang="en" sz="15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</a:rPr>
              <a:t>AND</a:t>
            </a:r>
            <a:r>
              <a:rPr lang="en" sz="1500" dirty="0">
                <a:solidFill>
                  <a:schemeClr val="tx1">
                    <a:lumMod val="50000"/>
                  </a:schemeClr>
                </a:solidFill>
              </a:rPr>
              <a:t> when the total purchase price does not exceed $10,000, the state agency may select the best source by direct award without seeking competitive bids or quotes.</a:t>
            </a:r>
            <a:endParaRPr sz="15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14" name="Google Shape;314;g306e228af18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125" y="341925"/>
            <a:ext cx="3999275" cy="39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306e228af18_0_28"/>
          <p:cNvSpPr txBox="1"/>
          <p:nvPr/>
        </p:nvSpPr>
        <p:spPr>
          <a:xfrm>
            <a:off x="5600850" y="1188825"/>
            <a:ext cx="28437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$5,000 limit per purchase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306e228af18_0_28"/>
          <p:cNvSpPr txBox="1"/>
          <p:nvPr/>
        </p:nvSpPr>
        <p:spPr>
          <a:xfrm>
            <a:off x="1947125" y="1827950"/>
            <a:ext cx="14664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Agency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306e228af18_0_28"/>
          <p:cNvSpPr txBox="1"/>
          <p:nvPr/>
        </p:nvSpPr>
        <p:spPr>
          <a:xfrm>
            <a:off x="5029200" y="1705550"/>
            <a:ext cx="3657600" cy="457200"/>
          </a:xfrm>
          <a:prstGeom prst="rect">
            <a:avLst/>
          </a:prstGeom>
          <a:solidFill>
            <a:srgbClr val="88E0EC"/>
          </a:solidFill>
          <a:ln w="9525" cap="flat" cmpd="sng">
            <a:solidFill>
              <a:srgbClr val="88E0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items must be $5,000 o</a:t>
            </a: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less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F64545-9FDE-41C3-8E03-6E62B768E6EA}"/>
              </a:ext>
            </a:extLst>
          </p:cNvPr>
          <p:cNvSpPr/>
          <p:nvPr/>
        </p:nvSpPr>
        <p:spPr>
          <a:xfrm>
            <a:off x="7066964" y="4508765"/>
            <a:ext cx="15568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/>
              <a:t>Section R33-105-102 </a:t>
            </a:r>
            <a:endParaRPr lang="en-US" sz="1100" dirty="0"/>
          </a:p>
        </p:txBody>
      </p:sp>
      <p:sp>
        <p:nvSpPr>
          <p:cNvPr id="12" name="Google Shape;296;p9">
            <a:extLst>
              <a:ext uri="{FF2B5EF4-FFF2-40B4-BE49-F238E27FC236}">
                <a16:creationId xmlns:a16="http://schemas.microsoft.com/office/drawing/2014/main" id="{6FD4ACE4-6C05-4B5E-B983-F0DEC094F399}"/>
              </a:ext>
            </a:extLst>
          </p:cNvPr>
          <p:cNvSpPr/>
          <p:nvPr/>
        </p:nvSpPr>
        <p:spPr>
          <a:xfrm>
            <a:off x="4799474" y="1264125"/>
            <a:ext cx="822960" cy="313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ACC2"/>
          </a:solidFill>
          <a:ln w="9525" cap="flat" cmpd="sng">
            <a:solidFill>
              <a:srgbClr val="00AC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06e228af18_0_49"/>
          <p:cNvSpPr txBox="1">
            <a:spLocks noGrp="1"/>
          </p:cNvSpPr>
          <p:nvPr>
            <p:ph type="title"/>
          </p:nvPr>
        </p:nvSpPr>
        <p:spPr>
          <a:xfrm>
            <a:off x="5112000" y="288249"/>
            <a:ext cx="3740325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n" sz="2400" dirty="0">
                <a:solidFill>
                  <a:srgbClr val="000000"/>
                </a:solidFill>
              </a:rPr>
              <a:t>Quotes for  </a:t>
            </a:r>
            <a:br>
              <a:rPr lang="en" sz="2400" dirty="0">
                <a:solidFill>
                  <a:srgbClr val="000000"/>
                </a:solidFill>
              </a:rPr>
            </a:br>
            <a:r>
              <a:rPr lang="en" sz="2400" dirty="0">
                <a:solidFill>
                  <a:srgbClr val="000000"/>
                </a:solidFill>
              </a:rPr>
              <a:t>Small Purchases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325" name="Google Shape;325;g306e228af18_0_49"/>
          <p:cNvSpPr txBox="1"/>
          <p:nvPr/>
        </p:nvSpPr>
        <p:spPr>
          <a:xfrm>
            <a:off x="5029200" y="2125147"/>
            <a:ext cx="3740324" cy="265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1800"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When completing a quotes for small purchases solicitation process, the procurement unit:</a:t>
            </a:r>
          </a:p>
          <a:p>
            <a:pPr marL="228600" lvl="0" indent="-228600">
              <a:spcBef>
                <a:spcPts val="400"/>
              </a:spcBef>
              <a:buSzPts val="1800"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(a) shall determine the minimum specifications for award including a vendor response due date and time;</a:t>
            </a:r>
          </a:p>
          <a:p>
            <a:pPr marL="228600" lvl="0" indent="-228600">
              <a:spcBef>
                <a:spcPts val="400"/>
              </a:spcBef>
              <a:buSzPts val="1800"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(b) shall provide the minimum specifications to multiple vendors;</a:t>
            </a:r>
          </a:p>
          <a:p>
            <a:pPr marL="228600" lvl="0" indent="-228600">
              <a:spcBef>
                <a:spcPts val="400"/>
              </a:spcBef>
              <a:buSzPts val="1800"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(c) shall obtain a minimum of two competitive quotes which include minimum specifications; and</a:t>
            </a:r>
          </a:p>
          <a:p>
            <a:pPr marL="228600" lvl="0" indent="-228600">
              <a:spcBef>
                <a:spcPts val="400"/>
              </a:spcBef>
              <a:buSzPts val="1800"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(d) shall purchase from the responsible vendor offering the lowest quote that meets the specifications</a:t>
            </a:r>
            <a:endParaRPr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26" name="Google Shape;326;g306e228af18_0_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125" y="334725"/>
            <a:ext cx="3999275" cy="3913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306e228af18_0_49"/>
          <p:cNvSpPr txBox="1"/>
          <p:nvPr/>
        </p:nvSpPr>
        <p:spPr>
          <a:xfrm>
            <a:off x="5630409" y="1188825"/>
            <a:ext cx="28437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$10,000 limit per purchase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306e228af18_0_49"/>
          <p:cNvSpPr txBox="1"/>
          <p:nvPr/>
        </p:nvSpPr>
        <p:spPr>
          <a:xfrm>
            <a:off x="1947125" y="1827950"/>
            <a:ext cx="14664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Agency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306e228af18_0_49"/>
          <p:cNvSpPr txBox="1"/>
          <p:nvPr/>
        </p:nvSpPr>
        <p:spPr>
          <a:xfrm>
            <a:off x="5029200" y="1660100"/>
            <a:ext cx="3657600" cy="457200"/>
          </a:xfrm>
          <a:prstGeom prst="rect">
            <a:avLst/>
          </a:prstGeom>
          <a:solidFill>
            <a:srgbClr val="88E0EC"/>
          </a:solidFill>
          <a:ln w="9525" cap="flat" cmpd="sng">
            <a:solidFill>
              <a:srgbClr val="88E0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individual item exceeds $5,000 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F206A8-C9B1-4875-86CD-DE3498E8938E}"/>
              </a:ext>
            </a:extLst>
          </p:cNvPr>
          <p:cNvSpPr/>
          <p:nvPr/>
        </p:nvSpPr>
        <p:spPr>
          <a:xfrm>
            <a:off x="6934812" y="4675432"/>
            <a:ext cx="191751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1800"/>
            </a:pPr>
            <a:r>
              <a:rPr lang="en-US" sz="1100" i="1" dirty="0"/>
              <a:t>Subsection R33-105-103(2)</a:t>
            </a:r>
          </a:p>
        </p:txBody>
      </p:sp>
      <p:sp>
        <p:nvSpPr>
          <p:cNvPr id="11" name="Google Shape;296;p9">
            <a:extLst>
              <a:ext uri="{FF2B5EF4-FFF2-40B4-BE49-F238E27FC236}">
                <a16:creationId xmlns:a16="http://schemas.microsoft.com/office/drawing/2014/main" id="{D5FCE55A-1A34-4CDB-881E-82CF24C6C40E}"/>
              </a:ext>
            </a:extLst>
          </p:cNvPr>
          <p:cNvSpPr/>
          <p:nvPr/>
        </p:nvSpPr>
        <p:spPr>
          <a:xfrm>
            <a:off x="4799474" y="1264125"/>
            <a:ext cx="822960" cy="313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ACC2"/>
          </a:solidFill>
          <a:ln w="9525" cap="flat" cmpd="sng">
            <a:solidFill>
              <a:srgbClr val="00ACC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169e805d94_0_146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37" name="Google Shape;337;g3169e805d94_0_146"/>
          <p:cNvSpPr txBox="1"/>
          <p:nvPr/>
        </p:nvSpPr>
        <p:spPr>
          <a:xfrm>
            <a:off x="548640" y="390317"/>
            <a:ext cx="54864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D0D0D"/>
                </a:solidFill>
                <a:sym typeface="Calibri"/>
              </a:rPr>
              <a:t>Quotes </a:t>
            </a:r>
            <a:r>
              <a:rPr lang="en-US" sz="2800" dirty="0">
                <a:solidFill>
                  <a:srgbClr val="0D0D0D"/>
                </a:solidFill>
                <a:sym typeface="Calibri"/>
              </a:rPr>
              <a:t>Form</a:t>
            </a:r>
            <a:endParaRPr sz="2800" dirty="0">
              <a:solidFill>
                <a:srgbClr val="0D0D0D"/>
              </a:solidFill>
            </a:endParaRPr>
          </a:p>
        </p:txBody>
      </p:sp>
      <p:sp>
        <p:nvSpPr>
          <p:cNvPr id="338" name="Google Shape;338;g3169e805d94_0_146"/>
          <p:cNvSpPr txBox="1"/>
          <p:nvPr/>
        </p:nvSpPr>
        <p:spPr>
          <a:xfrm>
            <a:off x="548640" y="1097280"/>
            <a:ext cx="5722560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</a:rPr>
              <a:t>The Quotes for Small Purchases Form located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in the Solicitations Forms tab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</a:rPr>
              <a:t>on </a:t>
            </a:r>
            <a:r>
              <a:rPr lang="en" sz="1800" dirty="0">
                <a:solidFill>
                  <a:srgbClr val="262626"/>
                </a:solidFill>
                <a:hlinkClick r:id="rId4"/>
              </a:rPr>
              <a:t>purchasing.utah.gov/forms/ 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</a:rPr>
              <a:t>contains the procedure to </a:t>
            </a:r>
            <a:r>
              <a:rPr lang="en" sz="1800" i="1" dirty="0">
                <a:solidFill>
                  <a:schemeClr val="tx1">
                    <a:lumMod val="50000"/>
                  </a:schemeClr>
                </a:solidFill>
              </a:rPr>
              <a:t>legally</a:t>
            </a:r>
            <a:r>
              <a:rPr lang="en" sz="1800" dirty="0">
                <a:solidFill>
                  <a:schemeClr val="tx1">
                    <a:lumMod val="50000"/>
                  </a:schemeClr>
                </a:solidFill>
              </a:rPr>
              <a:t> obtain quotes. 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</a:rPr>
              <a:t>Download and review the form for information concerning:</a:t>
            </a:r>
            <a:endParaRPr sz="180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Confidentiality during the quote process</a:t>
            </a:r>
            <a:endParaRPr sz="160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Establishing a quote closing date and time</a:t>
            </a:r>
            <a:endParaRPr sz="160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Providing the same information to all vendors</a:t>
            </a:r>
            <a:endParaRPr sz="160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Use of digital quotes</a:t>
            </a:r>
            <a:endParaRPr sz="160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3429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And more</a:t>
            </a:r>
            <a:endParaRPr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39" name="Google Shape;339;g3169e805d94_0_146" descr="Screenshot of the Quotes for Small Purchases form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3400" y="808053"/>
            <a:ext cx="2803800" cy="3549618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169e805d94_0_152"/>
          <p:cNvSpPr txBox="1">
            <a:spLocks noGrp="1"/>
          </p:cNvSpPr>
          <p:nvPr>
            <p:ph type="sldNum" idx="12"/>
          </p:nvPr>
        </p:nvSpPr>
        <p:spPr>
          <a:xfrm>
            <a:off x="8556784" y="4770375"/>
            <a:ext cx="548700" cy="3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46" name="Google Shape;346;g3169e805d94_0_152"/>
          <p:cNvSpPr txBox="1"/>
          <p:nvPr/>
        </p:nvSpPr>
        <p:spPr>
          <a:xfrm>
            <a:off x="504850" y="458572"/>
            <a:ext cx="763115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rgbClr val="0D0D0D"/>
                </a:solidFill>
                <a:sym typeface="Calibri"/>
              </a:rPr>
              <a:t>WARNING - Send to State Purchasing</a:t>
            </a:r>
            <a:endParaRPr sz="2800" dirty="0">
              <a:solidFill>
                <a:srgbClr val="0D0D0D"/>
              </a:solidFill>
            </a:endParaRPr>
          </a:p>
        </p:txBody>
      </p:sp>
      <p:sp>
        <p:nvSpPr>
          <p:cNvPr id="347" name="Google Shape;347;g3169e805d94_0_152"/>
          <p:cNvSpPr txBox="1"/>
          <p:nvPr/>
        </p:nvSpPr>
        <p:spPr>
          <a:xfrm>
            <a:off x="548640" y="1097280"/>
            <a:ext cx="6622560" cy="239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50000"/>
                  </a:schemeClr>
                </a:solidFill>
              </a:rPr>
              <a:t>When the purchase is anticipated to exceed $10,000</a:t>
            </a:r>
            <a:endParaRPr sz="180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34290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Quotes must be collected by State Purchasing</a:t>
            </a: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914400" lvl="1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○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If the state agency collects the quotes and learns the purchase will exceed $10,000, do not award. </a:t>
            </a:r>
          </a:p>
          <a:p>
            <a:pPr marL="400050" lvl="0" indent="-285750">
              <a:lnSpc>
                <a:spcPct val="110000"/>
              </a:lnSpc>
              <a:spcBef>
                <a:spcPts val="6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Contact your agency finance team to e</a:t>
            </a: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nter an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sym typeface="Calibri"/>
              </a:rPr>
              <a:t>request for solicitation (RQS) or request for a master agreement (RQM) </a:t>
            </a:r>
            <a:r>
              <a:rPr lang="en" sz="1600" dirty="0">
                <a:solidFill>
                  <a:schemeClr val="tx1">
                    <a:lumMod val="50000"/>
                  </a:schemeClr>
                </a:solidFill>
              </a:rPr>
              <a:t>in FINET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16C379-C9F5-44E8-B618-16D7AEC4D630}"/>
              </a:ext>
            </a:extLst>
          </p:cNvPr>
          <p:cNvGrpSpPr/>
          <p:nvPr/>
        </p:nvGrpSpPr>
        <p:grpSpPr>
          <a:xfrm>
            <a:off x="6869082" y="1097280"/>
            <a:ext cx="1796962" cy="1732873"/>
            <a:chOff x="6677438" y="230843"/>
            <a:chExt cx="1796962" cy="1732873"/>
          </a:xfrm>
        </p:grpSpPr>
        <p:pic>
          <p:nvPicPr>
            <p:cNvPr id="3" name="s96eaa7e7b7f4d4981780e8f5534da6f">
              <a:extLst>
                <a:ext uri="{FF2B5EF4-FFF2-40B4-BE49-F238E27FC236}">
                  <a16:creationId xmlns:a16="http://schemas.microsoft.com/office/drawing/2014/main" id="{80552E7C-48B8-4A06-9FED-175205298B3D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77438" y="230843"/>
              <a:ext cx="1796962" cy="1732873"/>
            </a:xfrm>
            <a:prstGeom prst="rect">
              <a:avLst/>
            </a:prstGeom>
          </p:spPr>
        </p:pic>
        <p:sp>
          <p:nvSpPr>
            <p:cNvPr id="4" name="TextBox 3" descr="A stop sign stating &quot;Limit Exceeded&quot;">
              <a:extLst>
                <a:ext uri="{FF2B5EF4-FFF2-40B4-BE49-F238E27FC236}">
                  <a16:creationId xmlns:a16="http://schemas.microsoft.com/office/drawing/2014/main" id="{32A4F806-BF3A-4593-AC2A-8DB9DA75FA95}"/>
                </a:ext>
              </a:extLst>
            </p:cNvPr>
            <p:cNvSpPr txBox="1"/>
            <p:nvPr/>
          </p:nvSpPr>
          <p:spPr>
            <a:xfrm>
              <a:off x="6782400" y="689531"/>
              <a:ext cx="157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300" dirty="0">
                  <a:solidFill>
                    <a:schemeClr val="bg1"/>
                  </a:solidFill>
                </a:rPr>
                <a:t>STOP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AAC25C1-A22F-46FA-935B-A77EE516FD5B}"/>
                </a:ext>
              </a:extLst>
            </p:cNvPr>
            <p:cNvSpPr txBox="1"/>
            <p:nvPr/>
          </p:nvSpPr>
          <p:spPr>
            <a:xfrm>
              <a:off x="6782400" y="1140029"/>
              <a:ext cx="157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Limit Exceeded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AB541C4-094C-4E75-8493-28E33F20D914}"/>
              </a:ext>
            </a:extLst>
          </p:cNvPr>
          <p:cNvSpPr/>
          <p:nvPr/>
        </p:nvSpPr>
        <p:spPr>
          <a:xfrm>
            <a:off x="519250" y="3493336"/>
            <a:ext cx="7062350" cy="61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285750">
              <a:lnSpc>
                <a:spcPct val="110000"/>
              </a:lnSpc>
              <a:spcBef>
                <a:spcPts val="600"/>
              </a:spcBef>
              <a:buSzPts val="1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Email all solicitation documents to </a:t>
            </a:r>
            <a:r>
              <a:rPr lang="en-US" sz="1600" dirty="0">
                <a:solidFill>
                  <a:srgbClr val="262626"/>
                </a:solidFill>
                <a:hlinkClick r:id="rId6"/>
              </a:rPr>
              <a:t>purchasingsolicitations@utah.gov</a:t>
            </a:r>
            <a:r>
              <a:rPr lang="en-US" sz="1600" dirty="0">
                <a:solidFill>
                  <a:schemeClr val="tx1">
                    <a:lumMod val="75000"/>
                  </a:schemeClr>
                </a:solidFill>
              </a:rPr>
              <a:t> with 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he subject of the email is the complete RQS or RQM number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DESIGN_ID_OFFICE THEME" val="0v678mxb"/>
  <p:tag name="TAG_BACKING_FORM_KEY" val="6884218-c:\users\teutsler\desktop\dues, sponsoring, registration &amp; presenters (charms).pptx"/>
  <p:tag name="ARTICULATE_PRESENTER_VERSION" val="8"/>
  <p:tag name="ARTICULATE_SLIDE_COUNT" val="3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DGO">
      <a:dk1>
        <a:srgbClr val="646464"/>
      </a:dk1>
      <a:lt1>
        <a:srgbClr val="FFFFFF"/>
      </a:lt1>
      <a:dk2>
        <a:srgbClr val="5971FF"/>
      </a:dk2>
      <a:lt2>
        <a:srgbClr val="E6E6E6"/>
      </a:lt2>
      <a:accent1>
        <a:srgbClr val="8252FF"/>
      </a:accent1>
      <a:accent2>
        <a:srgbClr val="6BBAFC"/>
      </a:accent2>
      <a:accent3>
        <a:srgbClr val="C72900"/>
      </a:accent3>
      <a:accent4>
        <a:srgbClr val="EF8300"/>
      </a:accent4>
      <a:accent5>
        <a:srgbClr val="5971FF"/>
      </a:accent5>
      <a:accent6>
        <a:srgbClr val="707070"/>
      </a:accent6>
      <a:hlink>
        <a:srgbClr val="5971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GO">
    <a:dk1>
      <a:srgbClr val="646464"/>
    </a:dk1>
    <a:lt1>
      <a:srgbClr val="FFFFFF"/>
    </a:lt1>
    <a:dk2>
      <a:srgbClr val="5971FF"/>
    </a:dk2>
    <a:lt2>
      <a:srgbClr val="E6E6E6"/>
    </a:lt2>
    <a:accent1>
      <a:srgbClr val="8252FF"/>
    </a:accent1>
    <a:accent2>
      <a:srgbClr val="6BBAFC"/>
    </a:accent2>
    <a:accent3>
      <a:srgbClr val="C72900"/>
    </a:accent3>
    <a:accent4>
      <a:srgbClr val="EF8300"/>
    </a:accent4>
    <a:accent5>
      <a:srgbClr val="5971FF"/>
    </a:accent5>
    <a:accent6>
      <a:srgbClr val="707070"/>
    </a:accent6>
    <a:hlink>
      <a:srgbClr val="5971F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790</TotalTime>
  <Words>2130</Words>
  <Application>Microsoft Office PowerPoint</Application>
  <PresentationFormat>Custom</PresentationFormat>
  <Paragraphs>256</Paragraphs>
  <Slides>37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Arial</vt:lpstr>
      <vt:lpstr>Montserrat</vt:lpstr>
      <vt:lpstr>Courier New</vt:lpstr>
      <vt:lpstr>Office Theme</vt:lpstr>
      <vt:lpstr>Professional Association Dues and Fees, Sponsoring, &amp; Training Procurements</vt:lpstr>
      <vt:lpstr>Definitions</vt:lpstr>
      <vt:lpstr>Purpose</vt:lpstr>
      <vt:lpstr>Before Any Purchase</vt:lpstr>
      <vt:lpstr>Small Purchase Spending Limit</vt:lpstr>
      <vt:lpstr>Small Purchase (no-quotes required)</vt:lpstr>
      <vt:lpstr>Quotes for   Small Purchases</vt:lpstr>
      <vt:lpstr>PowerPoint Presentation</vt:lpstr>
      <vt:lpstr>PowerPoint Presentation</vt:lpstr>
      <vt:lpstr>Group Gatherings &amp; Retirements</vt:lpstr>
      <vt:lpstr>GROUP GATAHERINGS </vt:lpstr>
      <vt:lpstr>Professional Association Membership Dues and Fees</vt:lpstr>
      <vt:lpstr>PowerPoint Presentation</vt:lpstr>
      <vt:lpstr>Sponsorships</vt:lpstr>
      <vt:lpstr>PowerPoint Presentation</vt:lpstr>
      <vt:lpstr>Training Procurement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Conference Registration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Speaker, Presenter, or Trainer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Association Dues and Fees, Sponsoring, Conference Registration and Speaker/Presenter Costs</dc:title>
  <dc:creator>Tara Eutsler</dc:creator>
  <cp:lastModifiedBy>Tara Eutsler</cp:lastModifiedBy>
  <cp:revision>88</cp:revision>
  <dcterms:created xsi:type="dcterms:W3CDTF">2023-09-19T17:46:07Z</dcterms:created>
  <dcterms:modified xsi:type="dcterms:W3CDTF">2024-12-23T18:51:52Z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Presentation3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B2773AA9-78C2-4A5A-BEE2-A13A93724142</vt:lpwstr>
  </property>
  <property fmtid="{D5CDD505-2E9C-101B-9397-08002B2CF9AE}" pid="6" name="ArticulateProjectFull">
    <vt:lpwstr>C:\Users\teutsler\Desktop\Website Training Revamp\Dues, Sponsoring, Registration &amp; Presenters (final).ppta</vt:lpwstr>
  </property>
</Properties>
</file>