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5FA4"/>
    <a:srgbClr val="2033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7" d="100"/>
          <a:sy n="57" d="100"/>
        </p:scale>
        <p:origin x="66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7062" cy="6866467"/>
            <a:chOff x="0" y="-8467"/>
            <a:chExt cx="12197062"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rgbClr val="115FA4">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rgbClr val="115FA4">
                <a:alpha val="20000"/>
              </a:srgb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115FA4">
                <a:alpha val="50000"/>
              </a:srgb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203367">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47237"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203367">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rgbClr val="115FA4">
                <a:alpha val="66000"/>
              </a:srgb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pic>
        <p:nvPicPr>
          <p:cNvPr id="28" name="Picture 2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69290" y="122806"/>
            <a:ext cx="1502634" cy="74732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2/4/2021</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rgbClr val="115FA4">
                <a:alpha val="20000"/>
              </a:srgb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userDrawn="1"/>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115FA4">
                <a:alpha val="5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userDrawn="1"/>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203367">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userDrawn="1"/>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203367">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rgbClr val="115FA4">
                <a:alpha val="65882"/>
              </a:srgb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rgbClr val="115FA4">
                <a:alpha val="70000"/>
              </a:srgb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2/4/2021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pic>
        <p:nvPicPr>
          <p:cNvPr id="18" name="Picture 17"/>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10569290" y="122806"/>
            <a:ext cx="1502634" cy="74732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438400" y="2498271"/>
            <a:ext cx="5551351" cy="776152"/>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400" dirty="0" smtClean="0">
                <a:latin typeface="Gill Sans MT" panose="020B0502020104020203" pitchFamily="34" charset="0"/>
              </a:rPr>
              <a:t>EXTEND AN EVENT</a:t>
            </a:r>
            <a:endParaRPr lang="en-US" sz="4400" dirty="0">
              <a:latin typeface="Gill Sans MT" panose="020B0502020104020203" pitchFamily="34" charset="0"/>
            </a:endParaRPr>
          </a:p>
        </p:txBody>
      </p:sp>
      <p:sp>
        <p:nvSpPr>
          <p:cNvPr id="5" name="Text Placeholder 4"/>
          <p:cNvSpPr txBox="1">
            <a:spLocks/>
          </p:cNvSpPr>
          <p:nvPr/>
        </p:nvSpPr>
        <p:spPr>
          <a:xfrm>
            <a:off x="4620986" y="3274423"/>
            <a:ext cx="3368765" cy="366848"/>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en-US" sz="2000" dirty="0" smtClean="0">
                <a:solidFill>
                  <a:schemeClr val="accent2"/>
                </a:solidFill>
                <a:latin typeface="Gill Sans MT" panose="020B0502020104020203" pitchFamily="34" charset="0"/>
              </a:rPr>
              <a:t>UPDATED FEBRUARY 3, 2021</a:t>
            </a:r>
            <a:endParaRPr lang="en-US" sz="2000" dirty="0">
              <a:solidFill>
                <a:schemeClr val="accent2"/>
              </a:solidFill>
              <a:latin typeface="Gill Sans MT" panose="020B0502020104020203" pitchFamily="34" charset="0"/>
            </a:endParaRPr>
          </a:p>
        </p:txBody>
      </p:sp>
    </p:spTree>
    <p:extLst>
      <p:ext uri="{BB962C8B-B14F-4D97-AF65-F5344CB8AC3E}">
        <p14:creationId xmlns:p14="http://schemas.microsoft.com/office/powerpoint/2010/main" val="2355035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677334" y="1883099"/>
            <a:ext cx="9218237" cy="4377566"/>
          </a:xfrm>
          <a:prstGeom prst="rect">
            <a:avLst/>
          </a:prstGeom>
        </p:spPr>
      </p:pic>
      <p:sp>
        <p:nvSpPr>
          <p:cNvPr id="2" name="Title 1"/>
          <p:cNvSpPr>
            <a:spLocks noGrp="1"/>
          </p:cNvSpPr>
          <p:nvPr>
            <p:ph type="title"/>
          </p:nvPr>
        </p:nvSpPr>
        <p:spPr>
          <a:xfrm>
            <a:off x="677334" y="609600"/>
            <a:ext cx="8596668" cy="487680"/>
          </a:xfrm>
        </p:spPr>
        <p:txBody>
          <a:bodyPr>
            <a:noAutofit/>
          </a:bodyPr>
          <a:lstStyle/>
          <a:p>
            <a:r>
              <a:rPr lang="en-US" sz="3200" dirty="0" smtClean="0">
                <a:latin typeface="Segoe UI" panose="020B0502040204020203" pitchFamily="34" charset="0"/>
                <a:cs typeface="Segoe UI" panose="020B0502040204020203" pitchFamily="34" charset="0"/>
              </a:rPr>
              <a:t>Step 1</a:t>
            </a:r>
            <a:endParaRPr lang="en-US" sz="3200" dirty="0">
              <a:latin typeface="Segoe UI" panose="020B0502040204020203" pitchFamily="34" charset="0"/>
              <a:cs typeface="Segoe UI" panose="020B0502040204020203" pitchFamily="34" charset="0"/>
            </a:endParaRPr>
          </a:p>
        </p:txBody>
      </p:sp>
      <p:sp>
        <p:nvSpPr>
          <p:cNvPr id="7" name="Left Arrow 6"/>
          <p:cNvSpPr/>
          <p:nvPr/>
        </p:nvSpPr>
        <p:spPr>
          <a:xfrm>
            <a:off x="8876667" y="3432190"/>
            <a:ext cx="537300" cy="225911"/>
          </a:xfrm>
          <a:prstGeom prst="leftArrow">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0" name="Rectangle 9"/>
          <p:cNvSpPr/>
          <p:nvPr/>
        </p:nvSpPr>
        <p:spPr>
          <a:xfrm>
            <a:off x="7807977" y="3458317"/>
            <a:ext cx="987680" cy="181866"/>
          </a:xfrm>
          <a:prstGeom prst="rect">
            <a:avLst/>
          </a:prstGeom>
          <a:solidFill>
            <a:schemeClr val="accent1">
              <a:alpha val="35000"/>
            </a:schemeClr>
          </a:solidFill>
          <a:ln>
            <a:noFill/>
            <a:headEnd type="none" w="med" len="med"/>
            <a:tailEnd type="none" w="med" len="med"/>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1" name="Title 1"/>
          <p:cNvSpPr txBox="1">
            <a:spLocks/>
          </p:cNvSpPr>
          <p:nvPr/>
        </p:nvSpPr>
        <p:spPr>
          <a:xfrm>
            <a:off x="677334" y="1218868"/>
            <a:ext cx="8596668" cy="48768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285750" indent="-285750">
              <a:buFont typeface="Arial" panose="020B0604020202020204" pitchFamily="34" charset="0"/>
              <a:buChar char="•"/>
            </a:pPr>
            <a:r>
              <a:rPr lang="en-US" sz="1600" dirty="0" smtClean="0">
                <a:latin typeface="Segoe UI" panose="020B0502040204020203" pitchFamily="34" charset="0"/>
                <a:cs typeface="Segoe UI" panose="020B0502040204020203" pitchFamily="34" charset="0"/>
              </a:rPr>
              <a:t>Open up the event you intend to extend.</a:t>
            </a:r>
          </a:p>
          <a:p>
            <a:pPr marL="285750" indent="-285750">
              <a:buFont typeface="Arial" panose="020B0604020202020204" pitchFamily="34" charset="0"/>
              <a:buChar char="•"/>
            </a:pPr>
            <a:r>
              <a:rPr lang="en-US" sz="1600" dirty="0" smtClean="0">
                <a:latin typeface="Segoe UI" panose="020B0502040204020203" pitchFamily="34" charset="0"/>
                <a:cs typeface="Segoe UI" panose="020B0502040204020203" pitchFamily="34" charset="0"/>
              </a:rPr>
              <a:t>Select the “Event Actions” drop down menu and select “Extend Event”.</a:t>
            </a:r>
            <a:endParaRPr lang="en-US" sz="16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717710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789263" y="3658101"/>
            <a:ext cx="4372810" cy="2765159"/>
          </a:xfrm>
          <a:prstGeom prst="rect">
            <a:avLst/>
          </a:prstGeom>
        </p:spPr>
      </p:pic>
      <p:sp>
        <p:nvSpPr>
          <p:cNvPr id="2" name="Title 1"/>
          <p:cNvSpPr>
            <a:spLocks noGrp="1"/>
          </p:cNvSpPr>
          <p:nvPr>
            <p:ph type="title"/>
          </p:nvPr>
        </p:nvSpPr>
        <p:spPr>
          <a:xfrm>
            <a:off x="677334" y="609600"/>
            <a:ext cx="8596668" cy="487680"/>
          </a:xfrm>
        </p:spPr>
        <p:txBody>
          <a:bodyPr>
            <a:noAutofit/>
          </a:bodyPr>
          <a:lstStyle/>
          <a:p>
            <a:r>
              <a:rPr lang="en-US" sz="3200" dirty="0" smtClean="0">
                <a:latin typeface="Segoe UI" panose="020B0502040204020203" pitchFamily="34" charset="0"/>
                <a:cs typeface="Segoe UI" panose="020B0502040204020203" pitchFamily="34" charset="0"/>
              </a:rPr>
              <a:t>Step </a:t>
            </a:r>
            <a:r>
              <a:rPr lang="en-US" sz="3200" dirty="0">
                <a:latin typeface="Segoe UI" panose="020B0502040204020203" pitchFamily="34" charset="0"/>
                <a:cs typeface="Segoe UI" panose="020B0502040204020203" pitchFamily="34" charset="0"/>
              </a:rPr>
              <a:t>2</a:t>
            </a:r>
          </a:p>
        </p:txBody>
      </p:sp>
      <p:sp>
        <p:nvSpPr>
          <p:cNvPr id="7" name="Left Arrow 6"/>
          <p:cNvSpPr/>
          <p:nvPr/>
        </p:nvSpPr>
        <p:spPr>
          <a:xfrm rot="10800000">
            <a:off x="4917782" y="6093603"/>
            <a:ext cx="537300" cy="225911"/>
          </a:xfrm>
          <a:prstGeom prst="leftArrow">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1" name="Title 1"/>
          <p:cNvSpPr txBox="1">
            <a:spLocks/>
          </p:cNvSpPr>
          <p:nvPr/>
        </p:nvSpPr>
        <p:spPr>
          <a:xfrm>
            <a:off x="677334" y="1218868"/>
            <a:ext cx="8596668" cy="48768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600" dirty="0" smtClean="0">
                <a:latin typeface="Segoe UI" panose="020B0502040204020203" pitchFamily="34" charset="0"/>
                <a:cs typeface="Segoe UI" panose="020B0502040204020203" pitchFamily="34" charset="0"/>
              </a:rPr>
              <a:t>An “Extend Event” pop up window appears with the option to change the following:</a:t>
            </a:r>
          </a:p>
          <a:p>
            <a:endParaRPr lang="en-US" sz="1600" dirty="0" smtClean="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1600" b="1" dirty="0" smtClean="0">
                <a:latin typeface="Segoe UI" panose="020B0502040204020203" pitchFamily="34" charset="0"/>
                <a:cs typeface="Segoe UI" panose="020B0502040204020203" pitchFamily="34" charset="0"/>
              </a:rPr>
              <a:t>Close Date: </a:t>
            </a:r>
            <a:r>
              <a:rPr lang="en-US" sz="1600" dirty="0" smtClean="0">
                <a:latin typeface="Segoe UI" panose="020B0502040204020203" pitchFamily="34" charset="0"/>
                <a:cs typeface="Segoe UI" panose="020B0502040204020203" pitchFamily="34" charset="0"/>
              </a:rPr>
              <a:t>You may change the close date and time.</a:t>
            </a:r>
          </a:p>
          <a:p>
            <a:pPr marL="285750" indent="-285750">
              <a:buFont typeface="Arial" panose="020B0604020202020204" pitchFamily="34" charset="0"/>
              <a:buChar char="•"/>
            </a:pPr>
            <a:endParaRPr lang="en-US" sz="1600" dirty="0" smtClean="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1600" b="1" dirty="0" smtClean="0">
                <a:latin typeface="Segoe UI" panose="020B0502040204020203" pitchFamily="34" charset="0"/>
                <a:cs typeface="Segoe UI" panose="020B0502040204020203" pitchFamily="34" charset="0"/>
              </a:rPr>
              <a:t>Seal Bid Open Date: </a:t>
            </a:r>
            <a:r>
              <a:rPr lang="en-US" sz="1600" dirty="0" smtClean="0">
                <a:latin typeface="Segoe UI" panose="020B0502040204020203" pitchFamily="34" charset="0"/>
                <a:cs typeface="Segoe UI" panose="020B0502040204020203" pitchFamily="34" charset="0"/>
              </a:rPr>
              <a:t>You may select to edit the date and time or make it the same as the close date for the event. (Only available if your event is configured to use seal bids.</a:t>
            </a:r>
          </a:p>
          <a:p>
            <a:pPr marL="285750" indent="-285750">
              <a:buFont typeface="Arial" panose="020B0604020202020204" pitchFamily="34" charset="0"/>
              <a:buChar char="•"/>
            </a:pPr>
            <a:endParaRPr lang="en-US" sz="1600" dirty="0" smtClean="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1600" b="1" dirty="0" smtClean="0">
                <a:latin typeface="Segoe UI" panose="020B0502040204020203" pitchFamily="34" charset="0"/>
                <a:cs typeface="Segoe UI" panose="020B0502040204020203" pitchFamily="34" charset="0"/>
              </a:rPr>
              <a:t>Q and A Submission Close Date: </a:t>
            </a:r>
            <a:r>
              <a:rPr lang="en-US" sz="1600" dirty="0">
                <a:latin typeface="Segoe UI" panose="020B0502040204020203" pitchFamily="34" charset="0"/>
                <a:cs typeface="Segoe UI" panose="020B0502040204020203" pitchFamily="34" charset="0"/>
              </a:rPr>
              <a:t>You may change the </a:t>
            </a:r>
            <a:r>
              <a:rPr lang="en-US" sz="1600" dirty="0" smtClean="0">
                <a:latin typeface="Segoe UI" panose="020B0502040204020203" pitchFamily="34" charset="0"/>
                <a:cs typeface="Segoe UI" panose="020B0502040204020203" pitchFamily="34" charset="0"/>
              </a:rPr>
              <a:t>Q and A close </a:t>
            </a:r>
            <a:r>
              <a:rPr lang="en-US" sz="1600" dirty="0">
                <a:latin typeface="Segoe UI" panose="020B0502040204020203" pitchFamily="34" charset="0"/>
                <a:cs typeface="Segoe UI" panose="020B0502040204020203" pitchFamily="34" charset="0"/>
              </a:rPr>
              <a:t>date and </a:t>
            </a:r>
            <a:r>
              <a:rPr lang="en-US" sz="1600" dirty="0" smtClean="0">
                <a:latin typeface="Segoe UI" panose="020B0502040204020203" pitchFamily="34" charset="0"/>
                <a:cs typeface="Segoe UI" panose="020B0502040204020203" pitchFamily="34" charset="0"/>
              </a:rPr>
              <a:t>time or </a:t>
            </a:r>
            <a:r>
              <a:rPr lang="en-US" sz="1600" dirty="0">
                <a:latin typeface="Segoe UI" panose="020B0502040204020203" pitchFamily="34" charset="0"/>
                <a:cs typeface="Segoe UI" panose="020B0502040204020203" pitchFamily="34" charset="0"/>
              </a:rPr>
              <a:t>make it the same as the close date for the event</a:t>
            </a:r>
            <a:r>
              <a:rPr lang="en-US" sz="1600" dirty="0" smtClean="0">
                <a:latin typeface="Segoe UI" panose="020B0502040204020203" pitchFamily="34" charset="0"/>
                <a:cs typeface="Segoe UI" panose="020B0502040204020203" pitchFamily="34" charset="0"/>
              </a:rPr>
              <a:t>.</a:t>
            </a:r>
          </a:p>
          <a:p>
            <a:pPr marL="285750" indent="-285750">
              <a:buFont typeface="Arial" panose="020B0604020202020204" pitchFamily="34" charset="0"/>
              <a:buChar char="•"/>
            </a:pPr>
            <a:endParaRPr lang="en-US" sz="16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1600" dirty="0" smtClean="0">
                <a:latin typeface="Segoe UI" panose="020B0502040204020203" pitchFamily="34" charset="0"/>
                <a:cs typeface="Segoe UI" panose="020B0502040204020203" pitchFamily="34" charset="0"/>
              </a:rPr>
              <a:t>Save Changes.</a:t>
            </a:r>
            <a:endParaRPr lang="en-US" sz="16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endParaRPr lang="en-US" sz="16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974501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487680"/>
          </a:xfrm>
        </p:spPr>
        <p:txBody>
          <a:bodyPr>
            <a:noAutofit/>
          </a:bodyPr>
          <a:lstStyle/>
          <a:p>
            <a:r>
              <a:rPr lang="en-US" sz="3200" dirty="0" smtClean="0">
                <a:latin typeface="Segoe UI" panose="020B0502040204020203" pitchFamily="34" charset="0"/>
                <a:cs typeface="Segoe UI" panose="020B0502040204020203" pitchFamily="34" charset="0"/>
              </a:rPr>
              <a:t>Notes</a:t>
            </a:r>
            <a:endParaRPr lang="en-US" sz="3200" dirty="0">
              <a:latin typeface="Segoe UI" panose="020B0502040204020203" pitchFamily="34" charset="0"/>
              <a:cs typeface="Segoe UI" panose="020B0502040204020203" pitchFamily="34" charset="0"/>
            </a:endParaRPr>
          </a:p>
        </p:txBody>
      </p:sp>
      <p:sp>
        <p:nvSpPr>
          <p:cNvPr id="11" name="Title 1"/>
          <p:cNvSpPr txBox="1">
            <a:spLocks/>
          </p:cNvSpPr>
          <p:nvPr/>
        </p:nvSpPr>
        <p:spPr>
          <a:xfrm>
            <a:off x="677334" y="1218868"/>
            <a:ext cx="8596668" cy="48768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285750" indent="-285750">
              <a:buFont typeface="Arial" panose="020B0604020202020204" pitchFamily="34" charset="0"/>
              <a:buChar char="•"/>
            </a:pPr>
            <a:r>
              <a:rPr lang="en-US" sz="1600" dirty="0" smtClean="0">
                <a:solidFill>
                  <a:srgbClr val="115FA4"/>
                </a:solidFill>
                <a:latin typeface="Segoe UI" panose="020B0502040204020203" pitchFamily="34" charset="0"/>
                <a:cs typeface="Segoe UI" panose="020B0502040204020203" pitchFamily="34" charset="0"/>
              </a:rPr>
              <a:t>The updates of the extended event will be reflected inside the event.</a:t>
            </a:r>
          </a:p>
          <a:p>
            <a:pPr marL="285750" indent="-285750">
              <a:buFont typeface="Arial" panose="020B0604020202020204" pitchFamily="34" charset="0"/>
              <a:buChar char="•"/>
            </a:pPr>
            <a:endParaRPr lang="en-US" sz="1600" dirty="0">
              <a:solidFill>
                <a:srgbClr val="115FA4"/>
              </a:solidFill>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1600" dirty="0" smtClean="0">
                <a:solidFill>
                  <a:srgbClr val="115FA4"/>
                </a:solidFill>
                <a:latin typeface="Segoe UI" panose="020B0502040204020203" pitchFamily="34" charset="0"/>
                <a:cs typeface="Segoe UI" panose="020B0502040204020203" pitchFamily="34" charset="0"/>
              </a:rPr>
              <a:t>Extending an </a:t>
            </a:r>
            <a:r>
              <a:rPr lang="en-US" sz="1600" dirty="0">
                <a:solidFill>
                  <a:srgbClr val="115FA4"/>
                </a:solidFill>
                <a:latin typeface="Segoe UI" panose="020B0502040204020203" pitchFamily="34" charset="0"/>
                <a:cs typeface="Segoe UI" panose="020B0502040204020203" pitchFamily="34" charset="0"/>
              </a:rPr>
              <a:t>event will NOT “kick out” any completed vendor </a:t>
            </a:r>
            <a:r>
              <a:rPr lang="en-US" sz="1600" dirty="0" smtClean="0">
                <a:solidFill>
                  <a:srgbClr val="115FA4"/>
                </a:solidFill>
                <a:latin typeface="Segoe UI" panose="020B0502040204020203" pitchFamily="34" charset="0"/>
                <a:cs typeface="Segoe UI" panose="020B0502040204020203" pitchFamily="34" charset="0"/>
              </a:rPr>
              <a:t>submissions.</a:t>
            </a:r>
          </a:p>
        </p:txBody>
      </p:sp>
    </p:spTree>
    <p:extLst>
      <p:ext uri="{BB962C8B-B14F-4D97-AF65-F5344CB8AC3E}">
        <p14:creationId xmlns:p14="http://schemas.microsoft.com/office/powerpoint/2010/main" val="3256599642"/>
      </p:ext>
    </p:extLst>
  </p:cSld>
  <p:clrMapOvr>
    <a:masterClrMapping/>
  </p:clrMapOvr>
</p:sld>
</file>

<file path=ppt/theme/theme1.xml><?xml version="1.0" encoding="utf-8"?>
<a:theme xmlns:a="http://schemas.openxmlformats.org/drawingml/2006/main" name="Facet">
  <a:themeElements>
    <a:clrScheme name="Custom 2">
      <a:dk1>
        <a:sysClr val="windowText" lastClr="000000"/>
      </a:dk1>
      <a:lt1>
        <a:sysClr val="window" lastClr="FFFFFF"/>
      </a:lt1>
      <a:dk2>
        <a:srgbClr val="2C3C43"/>
      </a:dk2>
      <a:lt2>
        <a:srgbClr val="EBEBEB"/>
      </a:lt2>
      <a:accent1>
        <a:srgbClr val="115FA4"/>
      </a:accent1>
      <a:accent2>
        <a:srgbClr val="2E83C3"/>
      </a:accent2>
      <a:accent3>
        <a:srgbClr val="42D0A2"/>
      </a:accent3>
      <a:accent4>
        <a:srgbClr val="2E946B"/>
      </a:accent4>
      <a:accent5>
        <a:srgbClr val="42B051"/>
      </a:accent5>
      <a:accent6>
        <a:srgbClr val="96D141"/>
      </a:accent6>
      <a:hlink>
        <a:srgbClr val="115FA4"/>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36268</TotalTime>
  <Words>167</Words>
  <Application>Microsoft Office PowerPoint</Application>
  <PresentationFormat>Widescreen</PresentationFormat>
  <Paragraphs>19</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Gill Sans MT</vt:lpstr>
      <vt:lpstr>Segoe UI</vt:lpstr>
      <vt:lpstr>Trebuchet MS</vt:lpstr>
      <vt:lpstr>Wingdings 3</vt:lpstr>
      <vt:lpstr>Facet</vt:lpstr>
      <vt:lpstr>PowerPoint Presentation</vt:lpstr>
      <vt:lpstr>Step 1</vt:lpstr>
      <vt:lpstr>Step 2</vt:lpstr>
      <vt:lpstr>Notes</vt:lpstr>
    </vt:vector>
  </TitlesOfParts>
  <Company>State of Utah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Jessika Huhnke</dc:creator>
  <cp:lastModifiedBy>Jessika Huhnke</cp:lastModifiedBy>
  <cp:revision>24</cp:revision>
  <dcterms:created xsi:type="dcterms:W3CDTF">2018-10-19T15:34:40Z</dcterms:created>
  <dcterms:modified xsi:type="dcterms:W3CDTF">2021-02-04T17:50:43Z</dcterms:modified>
</cp:coreProperties>
</file>