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9"/>
  </p:notesMasterIdLst>
  <p:sldIdLst>
    <p:sldId id="256" r:id="rId3"/>
    <p:sldId id="303" r:id="rId4"/>
    <p:sldId id="299" r:id="rId5"/>
    <p:sldId id="277" r:id="rId6"/>
    <p:sldId id="280" r:id="rId7"/>
    <p:sldId id="278" r:id="rId8"/>
    <p:sldId id="279" r:id="rId9"/>
    <p:sldId id="281" r:id="rId10"/>
    <p:sldId id="282" r:id="rId11"/>
    <p:sldId id="283" r:id="rId12"/>
    <p:sldId id="285" r:id="rId13"/>
    <p:sldId id="316" r:id="rId14"/>
    <p:sldId id="306" r:id="rId15"/>
    <p:sldId id="305" r:id="rId16"/>
    <p:sldId id="287" r:id="rId17"/>
    <p:sldId id="274" r:id="rId18"/>
    <p:sldId id="288" r:id="rId19"/>
    <p:sldId id="302" r:id="rId20"/>
    <p:sldId id="298" r:id="rId21"/>
    <p:sldId id="309" r:id="rId22"/>
    <p:sldId id="308" r:id="rId23"/>
    <p:sldId id="304" r:id="rId24"/>
    <p:sldId id="315" r:id="rId25"/>
    <p:sldId id="311" r:id="rId26"/>
    <p:sldId id="312" r:id="rId27"/>
    <p:sldId id="314" r:id="rId28"/>
    <p:sldId id="317" r:id="rId29"/>
    <p:sldId id="318" r:id="rId30"/>
    <p:sldId id="319" r:id="rId31"/>
    <p:sldId id="258" r:id="rId32"/>
    <p:sldId id="257" r:id="rId33"/>
    <p:sldId id="291" r:id="rId34"/>
    <p:sldId id="307" r:id="rId35"/>
    <p:sldId id="292" r:id="rId36"/>
    <p:sldId id="313" r:id="rId37"/>
    <p:sldId id="31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1BAC0B-C061-406E-BE79-ECF1E1279697}" type="datetimeFigureOut">
              <a:rPr lang="en-US" smtClean="0"/>
              <a:t>6/23/2015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179CB4-CCC9-44E8-8742-61AE5E4223D3}" type="slidenum">
              <a:rPr lang="en-US" smtClean="0"/>
              <a:t>‹#›</a:t>
            </a:fld>
            <a:endParaRPr lang="en-US" dirty="0"/>
          </a:p>
        </p:txBody>
      </p:sp>
    </p:spTree>
    <p:extLst>
      <p:ext uri="{BB962C8B-B14F-4D97-AF65-F5344CB8AC3E}">
        <p14:creationId xmlns:p14="http://schemas.microsoft.com/office/powerpoint/2010/main" val="12527815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179CB4-CCC9-44E8-8742-61AE5E4223D3}" type="slidenum">
              <a:rPr lang="en-US" smtClean="0"/>
              <a:t>19</a:t>
            </a:fld>
            <a:endParaRPr lang="en-US" dirty="0"/>
          </a:p>
        </p:txBody>
      </p:sp>
    </p:spTree>
    <p:extLst>
      <p:ext uri="{BB962C8B-B14F-4D97-AF65-F5344CB8AC3E}">
        <p14:creationId xmlns:p14="http://schemas.microsoft.com/office/powerpoint/2010/main" val="656399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A5E046-01D9-4829-B3B9-7EF4328A1BE5}" type="slidenum">
              <a:rPr lang="en-US" smtClean="0">
                <a:solidFill>
                  <a:prstClr val="black"/>
                </a:solidFill>
              </a:rPr>
              <a:pPr/>
              <a:t>29</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F55308-436A-47E3-A813-9E228AC5BC20}" type="datetimeFigureOut">
              <a:rPr lang="en-US" smtClean="0"/>
              <a:pPr/>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8817D8-C68F-4B98-97A0-B8FDC8C9431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F55308-436A-47E3-A813-9E228AC5BC20}" type="datetimeFigureOut">
              <a:rPr lang="en-US" smtClean="0"/>
              <a:pPr/>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8817D8-C68F-4B98-97A0-B8FDC8C9431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F55308-436A-47E3-A813-9E228AC5BC20}" type="datetimeFigureOut">
              <a:rPr lang="en-US" smtClean="0"/>
              <a:pPr/>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8817D8-C68F-4B98-97A0-B8FDC8C94310}"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AFD0C4-9EBF-48F8-A5E3-F5F3F02248E7}" type="datetimeFigureOut">
              <a:rPr lang="en-US" smtClean="0">
                <a:solidFill>
                  <a:prstClr val="black">
                    <a:tint val="75000"/>
                  </a:prstClr>
                </a:solidFill>
              </a:rPr>
              <a:pPr/>
              <a:t>6/23/2015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C0D62C4-9E9D-4506-BFE4-B95AFC54FE5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16991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FD0C4-9EBF-48F8-A5E3-F5F3F02248E7}" type="datetimeFigureOut">
              <a:rPr lang="en-US" smtClean="0">
                <a:solidFill>
                  <a:prstClr val="black">
                    <a:tint val="75000"/>
                  </a:prstClr>
                </a:solidFill>
              </a:rPr>
              <a:pPr/>
              <a:t>6/23/2015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C0D62C4-9E9D-4506-BFE4-B95AFC54FE5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469134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AFD0C4-9EBF-48F8-A5E3-F5F3F02248E7}" type="datetimeFigureOut">
              <a:rPr lang="en-US" smtClean="0">
                <a:solidFill>
                  <a:prstClr val="black">
                    <a:tint val="75000"/>
                  </a:prstClr>
                </a:solidFill>
              </a:rPr>
              <a:pPr/>
              <a:t>6/23/2015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C0D62C4-9E9D-4506-BFE4-B95AFC54FE5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75111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AFD0C4-9EBF-48F8-A5E3-F5F3F02248E7}" type="datetimeFigureOut">
              <a:rPr lang="en-US" smtClean="0">
                <a:solidFill>
                  <a:prstClr val="black">
                    <a:tint val="75000"/>
                  </a:prstClr>
                </a:solidFill>
              </a:rPr>
              <a:pPr/>
              <a:t>6/23/2015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C0D62C4-9E9D-4506-BFE4-B95AFC54FE5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93734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AFD0C4-9EBF-48F8-A5E3-F5F3F02248E7}" type="datetimeFigureOut">
              <a:rPr lang="en-US" smtClean="0">
                <a:solidFill>
                  <a:prstClr val="black">
                    <a:tint val="75000"/>
                  </a:prstClr>
                </a:solidFill>
              </a:rPr>
              <a:pPr/>
              <a:t>6/23/2015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8C0D62C4-9E9D-4506-BFE4-B95AFC54FE5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62540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AFD0C4-9EBF-48F8-A5E3-F5F3F02248E7}" type="datetimeFigureOut">
              <a:rPr lang="en-US" smtClean="0">
                <a:solidFill>
                  <a:prstClr val="black">
                    <a:tint val="75000"/>
                  </a:prstClr>
                </a:solidFill>
              </a:rPr>
              <a:pPr/>
              <a:t>6/23/2015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8C0D62C4-9E9D-4506-BFE4-B95AFC54FE5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861459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AFD0C4-9EBF-48F8-A5E3-F5F3F02248E7}" type="datetimeFigureOut">
              <a:rPr lang="en-US" smtClean="0">
                <a:solidFill>
                  <a:prstClr val="black">
                    <a:tint val="75000"/>
                  </a:prstClr>
                </a:solidFill>
              </a:rPr>
              <a:pPr/>
              <a:t>6/23/2015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C0D62C4-9E9D-4506-BFE4-B95AFC54FE5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189667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FD0C4-9EBF-48F8-A5E3-F5F3F02248E7}" type="datetimeFigureOut">
              <a:rPr lang="en-US" smtClean="0">
                <a:solidFill>
                  <a:prstClr val="black">
                    <a:tint val="75000"/>
                  </a:prstClr>
                </a:solidFill>
              </a:rPr>
              <a:pPr/>
              <a:t>6/23/2015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C0D62C4-9E9D-4506-BFE4-B95AFC54FE5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57939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F55308-436A-47E3-A813-9E228AC5BC20}" type="datetimeFigureOut">
              <a:rPr lang="en-US" smtClean="0"/>
              <a:pPr/>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8817D8-C68F-4B98-97A0-B8FDC8C94310}"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FD0C4-9EBF-48F8-A5E3-F5F3F02248E7}" type="datetimeFigureOut">
              <a:rPr lang="en-US" smtClean="0">
                <a:solidFill>
                  <a:prstClr val="black">
                    <a:tint val="75000"/>
                  </a:prstClr>
                </a:solidFill>
              </a:rPr>
              <a:pPr/>
              <a:t>6/23/2015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8C0D62C4-9E9D-4506-BFE4-B95AFC54FE5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46532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FD0C4-9EBF-48F8-A5E3-F5F3F02248E7}" type="datetimeFigureOut">
              <a:rPr lang="en-US" smtClean="0">
                <a:solidFill>
                  <a:prstClr val="black">
                    <a:tint val="75000"/>
                  </a:prstClr>
                </a:solidFill>
              </a:rPr>
              <a:pPr/>
              <a:t>6/23/2015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C0D62C4-9E9D-4506-BFE4-B95AFC54FE5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206887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FD0C4-9EBF-48F8-A5E3-F5F3F02248E7}" type="datetimeFigureOut">
              <a:rPr lang="en-US" smtClean="0">
                <a:solidFill>
                  <a:prstClr val="black">
                    <a:tint val="75000"/>
                  </a:prstClr>
                </a:solidFill>
              </a:rPr>
              <a:pPr/>
              <a:t>6/23/2015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C0D62C4-9E9D-4506-BFE4-B95AFC54FE5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26301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F55308-436A-47E3-A813-9E228AC5BC20}" type="datetimeFigureOut">
              <a:rPr lang="en-US" smtClean="0"/>
              <a:pPr/>
              <a:t>6/23/2015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8817D8-C68F-4B98-97A0-B8FDC8C9431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F55308-436A-47E3-A813-9E228AC5BC20}" type="datetimeFigureOut">
              <a:rPr lang="en-US" smtClean="0"/>
              <a:pPr/>
              <a:t>6/23/2015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8817D8-C68F-4B98-97A0-B8FDC8C9431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F55308-436A-47E3-A813-9E228AC5BC20}" type="datetimeFigureOut">
              <a:rPr lang="en-US" smtClean="0"/>
              <a:pPr/>
              <a:t>6/23/2015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38817D8-C68F-4B98-97A0-B8FDC8C9431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F55308-436A-47E3-A813-9E228AC5BC20}" type="datetimeFigureOut">
              <a:rPr lang="en-US" smtClean="0"/>
              <a:pPr/>
              <a:t>6/23/2015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8817D8-C68F-4B98-97A0-B8FDC8C9431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55308-436A-47E3-A813-9E228AC5BC20}" type="datetimeFigureOut">
              <a:rPr lang="en-US" smtClean="0"/>
              <a:pPr/>
              <a:t>6/23/2015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38817D8-C68F-4B98-97A0-B8FDC8C9431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F55308-436A-47E3-A813-9E228AC5BC20}" type="datetimeFigureOut">
              <a:rPr lang="en-US" smtClean="0"/>
              <a:pPr/>
              <a:t>6/23/2015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8817D8-C68F-4B98-97A0-B8FDC8C9431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F55308-436A-47E3-A813-9E228AC5BC20}" type="datetimeFigureOut">
              <a:rPr lang="en-US" smtClean="0"/>
              <a:pPr/>
              <a:t>6/23/2015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8817D8-C68F-4B98-97A0-B8FDC8C9431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F55308-436A-47E3-A813-9E228AC5BC20}" type="datetimeFigureOut">
              <a:rPr lang="en-US" smtClean="0"/>
              <a:pPr/>
              <a:t>6/23/2015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8817D8-C68F-4B98-97A0-B8FDC8C94310}"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AFD0C4-9EBF-48F8-A5E3-F5F3F02248E7}" type="datetimeFigureOut">
              <a:rPr lang="en-US" smtClean="0">
                <a:solidFill>
                  <a:prstClr val="black">
                    <a:tint val="75000"/>
                  </a:prstClr>
                </a:solidFill>
              </a:rPr>
              <a:pPr/>
              <a:t>6/23/2015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0D62C4-9E9D-4506-BFE4-B95AFC54FE5F}"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950034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828800"/>
            <a:ext cx="6400800" cy="2514600"/>
          </a:xfrm>
        </p:spPr>
        <p:txBody>
          <a:bodyPr>
            <a:noAutofit/>
          </a:bodyPr>
          <a:lstStyle/>
          <a:p>
            <a:r>
              <a:rPr lang="en-US" sz="6600" b="1" dirty="0" smtClean="0">
                <a:solidFill>
                  <a:srgbClr val="FFC000"/>
                </a:solidFill>
              </a:rPr>
              <a:t>Procurement Fraud</a:t>
            </a:r>
            <a:endParaRPr lang="en-US" sz="6600" b="1" dirty="0">
              <a:solidFill>
                <a:srgbClr val="FFC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2800" b="1" dirty="0">
                <a:solidFill>
                  <a:srgbClr val="FFFF00"/>
                </a:solidFill>
              </a:rPr>
              <a:t>Submission </a:t>
            </a:r>
            <a:r>
              <a:rPr lang="en-US" sz="2800" b="1" dirty="0" smtClean="0">
                <a:solidFill>
                  <a:srgbClr val="FFFF00"/>
                </a:solidFill>
              </a:rPr>
              <a:t>Stage</a:t>
            </a:r>
            <a:r>
              <a:rPr lang="en-US" sz="2800" b="1" dirty="0">
                <a:solidFill>
                  <a:srgbClr val="FFFF00"/>
                </a:solidFill>
              </a:rPr>
              <a:t/>
            </a:r>
            <a:br>
              <a:rPr lang="en-US" sz="2800" b="1" dirty="0">
                <a:solidFill>
                  <a:srgbClr val="FFFF00"/>
                </a:solidFill>
              </a:rPr>
            </a:br>
            <a:r>
              <a:rPr lang="en-US" sz="2800" b="1" dirty="0" smtClean="0">
                <a:solidFill>
                  <a:srgbClr val="FFFF00"/>
                </a:solidFill>
              </a:rPr>
              <a:t>Procurement Fraud </a:t>
            </a:r>
            <a:endParaRPr lang="en-US" sz="2800" b="1" dirty="0">
              <a:solidFill>
                <a:srgbClr val="FFFF00"/>
              </a:solidFill>
            </a:endParaRPr>
          </a:p>
        </p:txBody>
      </p:sp>
      <p:sp>
        <p:nvSpPr>
          <p:cNvPr id="3" name="Content Placeholder 2"/>
          <p:cNvSpPr>
            <a:spLocks noGrp="1"/>
          </p:cNvSpPr>
          <p:nvPr>
            <p:ph idx="1"/>
          </p:nvPr>
        </p:nvSpPr>
        <p:spPr>
          <a:xfrm>
            <a:off x="457200" y="1371600"/>
            <a:ext cx="8229600" cy="4953000"/>
          </a:xfrm>
        </p:spPr>
        <p:txBody>
          <a:bodyPr>
            <a:normAutofit fontScale="85000" lnSpcReduction="10000"/>
          </a:bodyPr>
          <a:lstStyle/>
          <a:p>
            <a:pPr algn="just"/>
            <a:r>
              <a:rPr lang="en-US" b="1" dirty="0" smtClean="0"/>
              <a:t>Abuses can occur in the sealed bid/proposal process</a:t>
            </a:r>
          </a:p>
          <a:p>
            <a:pPr algn="just"/>
            <a:endParaRPr lang="en-US" sz="1900" b="1" dirty="0" smtClean="0"/>
          </a:p>
          <a:p>
            <a:pPr algn="just"/>
            <a:r>
              <a:rPr lang="en-US" b="1" dirty="0" smtClean="0"/>
              <a:t>Acceptance of late bid/proposals</a:t>
            </a:r>
          </a:p>
          <a:p>
            <a:pPr algn="just"/>
            <a:endParaRPr lang="en-US" sz="1900" b="1" dirty="0" smtClean="0"/>
          </a:p>
          <a:p>
            <a:pPr algn="just"/>
            <a:r>
              <a:rPr lang="en-US" b="1" dirty="0" smtClean="0"/>
              <a:t>Falsifying date bids/proposals received</a:t>
            </a:r>
          </a:p>
          <a:p>
            <a:pPr algn="just"/>
            <a:endParaRPr lang="en-US" sz="1900" b="1" dirty="0" smtClean="0"/>
          </a:p>
          <a:p>
            <a:pPr algn="just"/>
            <a:r>
              <a:rPr lang="en-US" b="1" dirty="0" smtClean="0"/>
              <a:t>Opening of competitors bids/proposals – informing favored vendor of other bids or information in competitor’s proposals, including pricing</a:t>
            </a:r>
          </a:p>
          <a:p>
            <a:pPr algn="just"/>
            <a:endParaRPr lang="en-US" sz="1900" b="1" dirty="0" smtClean="0"/>
          </a:p>
          <a:p>
            <a:pPr algn="just"/>
            <a:r>
              <a:rPr lang="en-US" b="1" dirty="0" smtClean="0"/>
              <a:t>Employees that control the bid/RFP process are often a major target for bribery/Kickbacks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Autofit/>
          </a:bodyPr>
          <a:lstStyle/>
          <a:p>
            <a:r>
              <a:rPr lang="en-US" sz="2800" b="1" dirty="0">
                <a:solidFill>
                  <a:srgbClr val="FFFF00"/>
                </a:solidFill>
              </a:rPr>
              <a:t>Evaluation </a:t>
            </a:r>
            <a:r>
              <a:rPr lang="en-US" sz="2800" b="1" dirty="0" smtClean="0">
                <a:solidFill>
                  <a:srgbClr val="FFFF00"/>
                </a:solidFill>
              </a:rPr>
              <a:t>Stage</a:t>
            </a:r>
            <a:r>
              <a:rPr lang="en-US" sz="2800" b="1" dirty="0">
                <a:solidFill>
                  <a:srgbClr val="FFFF00"/>
                </a:solidFill>
              </a:rPr>
              <a:t/>
            </a:r>
            <a:br>
              <a:rPr lang="en-US" sz="2800" b="1" dirty="0">
                <a:solidFill>
                  <a:srgbClr val="FFFF00"/>
                </a:solidFill>
              </a:rPr>
            </a:br>
            <a:r>
              <a:rPr lang="en-US" sz="2800" b="1" dirty="0" smtClean="0">
                <a:solidFill>
                  <a:srgbClr val="FFFF00"/>
                </a:solidFill>
              </a:rPr>
              <a:t>Procurement Fraud </a:t>
            </a:r>
            <a:endParaRPr lang="en-US" sz="2800" b="1" dirty="0">
              <a:solidFill>
                <a:srgbClr val="FFFF00"/>
              </a:solidFill>
            </a:endParaRPr>
          </a:p>
        </p:txBody>
      </p:sp>
      <p:sp>
        <p:nvSpPr>
          <p:cNvPr id="3" name="Content Placeholder 2"/>
          <p:cNvSpPr>
            <a:spLocks noGrp="1"/>
          </p:cNvSpPr>
          <p:nvPr>
            <p:ph idx="1"/>
          </p:nvPr>
        </p:nvSpPr>
        <p:spPr>
          <a:xfrm>
            <a:off x="457200" y="1219200"/>
            <a:ext cx="8229600" cy="5257800"/>
          </a:xfrm>
        </p:spPr>
        <p:txBody>
          <a:bodyPr>
            <a:normAutofit fontScale="62500" lnSpcReduction="20000"/>
          </a:bodyPr>
          <a:lstStyle/>
          <a:p>
            <a:r>
              <a:rPr lang="en-US" sz="3800" b="1" dirty="0" smtClean="0"/>
              <a:t>Blackballing legitimate competitors</a:t>
            </a:r>
          </a:p>
          <a:p>
            <a:pPr lvl="1"/>
            <a:r>
              <a:rPr lang="en-US" sz="3200" b="1" dirty="0" smtClean="0"/>
              <a:t>Leaking false information about a vendor, </a:t>
            </a:r>
          </a:p>
          <a:p>
            <a:pPr lvl="1"/>
            <a:r>
              <a:rPr lang="en-US" sz="3200" b="1" dirty="0" smtClean="0"/>
              <a:t>Submitting artificially low scores </a:t>
            </a:r>
          </a:p>
          <a:p>
            <a:pPr>
              <a:buNone/>
            </a:pPr>
            <a:endParaRPr lang="en-US" sz="2600" b="1" dirty="0" smtClean="0"/>
          </a:p>
          <a:p>
            <a:r>
              <a:rPr lang="en-US" sz="3800" b="1" dirty="0" smtClean="0"/>
              <a:t>Inflating scores of the favored vendor</a:t>
            </a:r>
          </a:p>
          <a:p>
            <a:endParaRPr lang="en-US" sz="2600" b="1" dirty="0" smtClean="0"/>
          </a:p>
          <a:p>
            <a:r>
              <a:rPr lang="en-US" sz="3800" b="1" dirty="0" smtClean="0"/>
              <a:t>Collaboration between evaluation committee members</a:t>
            </a:r>
          </a:p>
          <a:p>
            <a:pPr lvl="1"/>
            <a:r>
              <a:rPr lang="en-US" sz="3200" b="1" dirty="0" smtClean="0"/>
              <a:t>Block voting for favored vendor</a:t>
            </a:r>
          </a:p>
          <a:p>
            <a:endParaRPr lang="en-US" sz="2600" b="1" dirty="0" smtClean="0"/>
          </a:p>
          <a:p>
            <a:r>
              <a:rPr lang="en-US" sz="3800" b="1" dirty="0" smtClean="0"/>
              <a:t>Conflicts of interest – </a:t>
            </a:r>
          </a:p>
          <a:p>
            <a:pPr lvl="1"/>
            <a:r>
              <a:rPr lang="en-US" sz="3400" b="1" dirty="0" smtClean="0"/>
              <a:t>Management or someone in authority</a:t>
            </a:r>
          </a:p>
          <a:p>
            <a:pPr lvl="1"/>
            <a:r>
              <a:rPr lang="en-US" sz="3400" b="1" dirty="0" smtClean="0"/>
              <a:t>Evaluation committee members</a:t>
            </a:r>
          </a:p>
          <a:p>
            <a:pPr lvl="1"/>
            <a:r>
              <a:rPr lang="en-US" sz="3400" b="1" dirty="0" smtClean="0"/>
              <a:t>Purchasing agent</a:t>
            </a:r>
          </a:p>
          <a:p>
            <a:pPr lvl="1"/>
            <a:endParaRPr lang="en-US" b="1" dirty="0" smtClean="0"/>
          </a:p>
          <a:p>
            <a:pPr marL="342900" lvl="1" indent="-342900">
              <a:buFont typeface="Arial" pitchFamily="34" charset="0"/>
              <a:buChar char="•"/>
            </a:pPr>
            <a:r>
              <a:rPr lang="en-US" sz="3800" b="1" dirty="0" smtClean="0"/>
              <a:t>Bribery/kickbacks to evaluation committee members</a:t>
            </a:r>
          </a:p>
          <a:p>
            <a:endParaRPr lang="en-US" sz="3800" dirty="0" smtClean="0"/>
          </a:p>
          <a:p>
            <a:pPr lvl="1">
              <a:buNone/>
            </a:pPr>
            <a:endParaRPr lang="en-US" dirty="0" smtClean="0"/>
          </a:p>
          <a:p>
            <a:pPr lvl="1"/>
            <a:endParaRPr lang="en-US" dirty="0" smtClean="0"/>
          </a:p>
          <a:p>
            <a:endParaRPr lang="en-US" dirty="0" smtClean="0"/>
          </a:p>
          <a:p>
            <a:endParaRPr lang="en-US" dirty="0" smtClean="0"/>
          </a:p>
          <a:p>
            <a:endParaRPr lang="en-US" sz="1900"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marL="0" indent="0">
              <a:buNone/>
            </a:pPr>
            <a:endParaRPr lang="en-US" sz="4800" dirty="0" smtClean="0"/>
          </a:p>
          <a:p>
            <a:pPr marL="0" indent="0" algn="ctr">
              <a:buNone/>
            </a:pPr>
            <a:r>
              <a:rPr lang="en-US" sz="6000" b="1" dirty="0" smtClean="0">
                <a:solidFill>
                  <a:srgbClr val="FFFF00"/>
                </a:solidFill>
              </a:rPr>
              <a:t>Case </a:t>
            </a:r>
          </a:p>
          <a:p>
            <a:pPr marL="0" indent="0" algn="ctr">
              <a:buNone/>
            </a:pPr>
            <a:r>
              <a:rPr lang="en-US" sz="6000" b="1" dirty="0" smtClean="0">
                <a:solidFill>
                  <a:srgbClr val="FFFF00"/>
                </a:solidFill>
              </a:rPr>
              <a:t>Studies</a:t>
            </a:r>
          </a:p>
          <a:p>
            <a:endParaRPr lang="en-US" dirty="0"/>
          </a:p>
        </p:txBody>
      </p:sp>
    </p:spTree>
    <p:extLst>
      <p:ext uri="{BB962C8B-B14F-4D97-AF65-F5344CB8AC3E}">
        <p14:creationId xmlns:p14="http://schemas.microsoft.com/office/powerpoint/2010/main" val="2902677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rgbClr val="FFFF00"/>
                </a:solidFill>
              </a:rPr>
              <a:t>#1  </a:t>
            </a:r>
            <a:br>
              <a:rPr lang="en-US" sz="2800" b="1" dirty="0" smtClean="0">
                <a:solidFill>
                  <a:srgbClr val="FFFF00"/>
                </a:solidFill>
              </a:rPr>
            </a:br>
            <a:r>
              <a:rPr lang="en-US" sz="2800" b="1" dirty="0" smtClean="0">
                <a:solidFill>
                  <a:srgbClr val="FFFF00"/>
                </a:solidFill>
              </a:rPr>
              <a:t>State Director </a:t>
            </a:r>
            <a:r>
              <a:rPr lang="en-US" sz="2800" b="1" dirty="0">
                <a:solidFill>
                  <a:srgbClr val="FFFF00"/>
                </a:solidFill>
              </a:rPr>
              <a:t>Resigns </a:t>
            </a:r>
            <a:r>
              <a:rPr lang="en-US" sz="2800" b="1" dirty="0" smtClean="0">
                <a:solidFill>
                  <a:srgbClr val="FFFF00"/>
                </a:solidFill>
              </a:rPr>
              <a:t/>
            </a:r>
            <a:br>
              <a:rPr lang="en-US" sz="2800" b="1" dirty="0" smtClean="0">
                <a:solidFill>
                  <a:srgbClr val="FFFF00"/>
                </a:solidFill>
              </a:rPr>
            </a:br>
            <a:r>
              <a:rPr lang="en-US" sz="2800" b="1" dirty="0" smtClean="0">
                <a:solidFill>
                  <a:srgbClr val="FFFF00"/>
                </a:solidFill>
              </a:rPr>
              <a:t>Amid </a:t>
            </a:r>
            <a:r>
              <a:rPr lang="en-US" sz="2800" b="1" dirty="0">
                <a:solidFill>
                  <a:srgbClr val="FFFF00"/>
                </a:solidFill>
              </a:rPr>
              <a:t>Alleged Violations Of Procurement Laws</a:t>
            </a:r>
            <a:endParaRPr lang="en-US" sz="2800" dirty="0">
              <a:solidFill>
                <a:srgbClr val="FFFF00"/>
              </a:solidFill>
            </a:endParaRPr>
          </a:p>
        </p:txBody>
      </p:sp>
      <p:sp>
        <p:nvSpPr>
          <p:cNvPr id="3" name="Content Placeholder 2"/>
          <p:cNvSpPr>
            <a:spLocks noGrp="1"/>
          </p:cNvSpPr>
          <p:nvPr>
            <p:ph idx="1"/>
          </p:nvPr>
        </p:nvSpPr>
        <p:spPr>
          <a:xfrm>
            <a:off x="0" y="1447800"/>
            <a:ext cx="8686800" cy="5181600"/>
          </a:xfrm>
        </p:spPr>
        <p:txBody>
          <a:bodyPr>
            <a:normAutofit/>
          </a:bodyPr>
          <a:lstStyle/>
          <a:p>
            <a:pPr lvl="0" algn="just">
              <a:buNone/>
            </a:pPr>
            <a:r>
              <a:rPr lang="en-US" sz="1300" dirty="0" smtClean="0">
                <a:solidFill>
                  <a:prstClr val="black"/>
                </a:solidFill>
              </a:rPr>
              <a:t/>
            </a:r>
            <a:br>
              <a:rPr lang="en-US" sz="1300" dirty="0" smtClean="0">
                <a:solidFill>
                  <a:prstClr val="black"/>
                </a:solidFill>
              </a:rPr>
            </a:br>
            <a:r>
              <a:rPr lang="en-US" sz="2000" b="1" dirty="0" smtClean="0">
                <a:solidFill>
                  <a:srgbClr val="FFC000"/>
                </a:solidFill>
              </a:rPr>
              <a:t>Citing “</a:t>
            </a:r>
            <a:r>
              <a:rPr lang="en-US" sz="2000" b="1" dirty="0">
                <a:solidFill>
                  <a:srgbClr val="FFC000"/>
                </a:solidFill>
              </a:rPr>
              <a:t>serious violations” of state procurement law, Gov. </a:t>
            </a:r>
            <a:r>
              <a:rPr lang="en-US" sz="2000" b="1" dirty="0" smtClean="0">
                <a:solidFill>
                  <a:srgbClr val="FFC000"/>
                </a:solidFill>
              </a:rPr>
              <a:t>Herbert </a:t>
            </a:r>
            <a:r>
              <a:rPr lang="en-US" sz="2000" b="1" dirty="0">
                <a:solidFill>
                  <a:srgbClr val="FFC000"/>
                </a:solidFill>
              </a:rPr>
              <a:t>forced the resignation of the </a:t>
            </a:r>
            <a:r>
              <a:rPr lang="en-US" sz="2000" b="1" dirty="0" smtClean="0">
                <a:solidFill>
                  <a:srgbClr val="FFC000"/>
                </a:solidFill>
              </a:rPr>
              <a:t>Dept. of </a:t>
            </a:r>
            <a:r>
              <a:rPr lang="en-US" sz="2000" b="1" dirty="0">
                <a:solidFill>
                  <a:srgbClr val="FFC000"/>
                </a:solidFill>
              </a:rPr>
              <a:t>Alcoholic Beverage </a:t>
            </a:r>
            <a:r>
              <a:rPr lang="en-US" sz="2000" b="1" dirty="0" smtClean="0">
                <a:solidFill>
                  <a:srgbClr val="FFC000"/>
                </a:solidFill>
              </a:rPr>
              <a:t>Control Director </a:t>
            </a:r>
            <a:r>
              <a:rPr lang="en-US" sz="2000" b="1" dirty="0">
                <a:solidFill>
                  <a:srgbClr val="FFC000"/>
                </a:solidFill>
              </a:rPr>
              <a:t>and called for an audit of the agency. </a:t>
            </a:r>
            <a:r>
              <a:rPr lang="en-US" sz="2000" b="1" dirty="0" smtClean="0">
                <a:solidFill>
                  <a:srgbClr val="FFC000"/>
                </a:solidFill>
              </a:rPr>
              <a:t>The Governor noted: “There </a:t>
            </a:r>
            <a:r>
              <a:rPr lang="en-US" sz="2000" b="1" dirty="0">
                <a:solidFill>
                  <a:srgbClr val="FFC000"/>
                </a:solidFill>
              </a:rPr>
              <a:t>is no latitude for ethical indiscrimination in public officers. Not only do I expect, but more importantly, the public expects, that those in public service will be held to the highest standard of accountability, especially when it comes to the use of taxpayer dollars.”</a:t>
            </a:r>
          </a:p>
          <a:p>
            <a:pPr lvl="0" algn="just">
              <a:buNone/>
            </a:pPr>
            <a:endParaRPr lang="en-US" sz="1200" b="1" dirty="0">
              <a:solidFill>
                <a:srgbClr val="FFC000"/>
              </a:solidFill>
            </a:endParaRPr>
          </a:p>
          <a:p>
            <a:pPr lvl="0" algn="just">
              <a:buNone/>
            </a:pPr>
            <a:r>
              <a:rPr lang="en-US" sz="2000" b="1" dirty="0">
                <a:solidFill>
                  <a:srgbClr val="FFC000"/>
                </a:solidFill>
              </a:rPr>
              <a:t>	Auditors have been </a:t>
            </a:r>
            <a:r>
              <a:rPr lang="en-US" sz="2000" b="1" dirty="0" smtClean="0">
                <a:solidFill>
                  <a:srgbClr val="FFC000"/>
                </a:solidFill>
              </a:rPr>
              <a:t>focusing </a:t>
            </a:r>
            <a:r>
              <a:rPr lang="en-US" sz="2000" b="1" dirty="0">
                <a:solidFill>
                  <a:srgbClr val="FFC000"/>
                </a:solidFill>
              </a:rPr>
              <a:t>on hundreds of payments made by DABC to a company run by the son of the now former </a:t>
            </a:r>
            <a:r>
              <a:rPr lang="en-US" sz="2000" b="1" dirty="0" smtClean="0">
                <a:solidFill>
                  <a:srgbClr val="FFC000"/>
                </a:solidFill>
              </a:rPr>
              <a:t>Director</a:t>
            </a:r>
            <a:r>
              <a:rPr lang="en-US" sz="2000" b="1" dirty="0">
                <a:solidFill>
                  <a:srgbClr val="FFC000"/>
                </a:solidFill>
              </a:rPr>
              <a:t>. </a:t>
            </a:r>
            <a:r>
              <a:rPr lang="en-US" sz="2000" b="1" dirty="0" smtClean="0">
                <a:solidFill>
                  <a:srgbClr val="FFC000"/>
                </a:solidFill>
              </a:rPr>
              <a:t> Records show that the </a:t>
            </a:r>
            <a:r>
              <a:rPr lang="en-US" sz="2000" b="1" dirty="0">
                <a:solidFill>
                  <a:srgbClr val="FFC000"/>
                </a:solidFill>
              </a:rPr>
              <a:t>son’s company received more than $272,000 in payments that include more than 250 purchases for just under $1,000, including, in some instances, three or four payments a </a:t>
            </a:r>
            <a:r>
              <a:rPr lang="en-US" sz="2000" b="1" dirty="0" smtClean="0">
                <a:solidFill>
                  <a:srgbClr val="FFC000"/>
                </a:solidFill>
              </a:rPr>
              <a:t>day.</a:t>
            </a:r>
            <a:endParaRPr lang="en-US" sz="2000" b="1" dirty="0">
              <a:solidFill>
                <a:srgbClr val="FFC000"/>
              </a:solidFill>
            </a:endParaRPr>
          </a:p>
          <a:p>
            <a:pPr lvl="0" algn="just">
              <a:buNone/>
            </a:pPr>
            <a:endParaRPr lang="en-US" sz="1200" b="1" dirty="0">
              <a:solidFill>
                <a:srgbClr val="FFC000"/>
              </a:solidFill>
            </a:endParaRPr>
          </a:p>
          <a:p>
            <a:pPr lvl="0" algn="just">
              <a:buNone/>
            </a:pPr>
            <a:r>
              <a:rPr lang="en-US" sz="2000" b="1" dirty="0">
                <a:solidFill>
                  <a:srgbClr val="FFC000"/>
                </a:solidFill>
              </a:rPr>
              <a:t>	</a:t>
            </a:r>
            <a:r>
              <a:rPr lang="en-US" sz="2000" b="1" dirty="0" smtClean="0">
                <a:solidFill>
                  <a:srgbClr val="FFC000"/>
                </a:solidFill>
              </a:rPr>
              <a:t>By </a:t>
            </a:r>
            <a:r>
              <a:rPr lang="en-US" sz="2000" b="1" dirty="0">
                <a:solidFill>
                  <a:srgbClr val="FFC000"/>
                </a:solidFill>
              </a:rPr>
              <a:t>law, state agencies </a:t>
            </a:r>
            <a:r>
              <a:rPr lang="en-US" sz="2000" b="1" dirty="0" smtClean="0">
                <a:solidFill>
                  <a:srgbClr val="FFC000"/>
                </a:solidFill>
              </a:rPr>
              <a:t>cannot artificially divide an </a:t>
            </a:r>
            <a:r>
              <a:rPr lang="en-US" sz="2000" b="1" dirty="0">
                <a:solidFill>
                  <a:srgbClr val="FFC000"/>
                </a:solidFill>
              </a:rPr>
              <a:t>invoice and submit payments under $1,000 at a time to </a:t>
            </a:r>
            <a:r>
              <a:rPr lang="en-US" sz="2000" b="1" dirty="0" smtClean="0">
                <a:solidFill>
                  <a:srgbClr val="FFC000"/>
                </a:solidFill>
              </a:rPr>
              <a:t>avoid conducting a competitive bid. </a:t>
            </a:r>
            <a:endParaRPr lang="en-US" dirty="0"/>
          </a:p>
        </p:txBody>
      </p:sp>
    </p:spTree>
    <p:extLst>
      <p:ext uri="{BB962C8B-B14F-4D97-AF65-F5344CB8AC3E}">
        <p14:creationId xmlns:p14="http://schemas.microsoft.com/office/powerpoint/2010/main" val="18630588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normAutofit fontScale="62500" lnSpcReduction="20000"/>
          </a:bodyPr>
          <a:lstStyle/>
          <a:p>
            <a:pPr algn="ctr">
              <a:buNone/>
            </a:pPr>
            <a:r>
              <a:rPr lang="en-US" sz="5100" b="1" u="sng" dirty="0">
                <a:solidFill>
                  <a:srgbClr val="FFFF00"/>
                </a:solidFill>
              </a:rPr>
              <a:t>State  Contracts  Protect  Against  Fraud</a:t>
            </a:r>
          </a:p>
          <a:p>
            <a:pPr>
              <a:buNone/>
            </a:pPr>
            <a:endParaRPr lang="en-US" sz="1800" b="1" dirty="0">
              <a:solidFill>
                <a:schemeClr val="bg1"/>
              </a:solidFill>
            </a:endParaRPr>
          </a:p>
          <a:p>
            <a:pPr>
              <a:buNone/>
            </a:pPr>
            <a:endParaRPr lang="en-US" b="1" dirty="0" smtClean="0">
              <a:solidFill>
                <a:srgbClr val="FFC000"/>
              </a:solidFill>
            </a:endParaRPr>
          </a:p>
          <a:p>
            <a:pPr>
              <a:buNone/>
            </a:pPr>
            <a:r>
              <a:rPr lang="en-US" b="1" dirty="0" smtClean="0">
                <a:solidFill>
                  <a:srgbClr val="FFC000"/>
                </a:solidFill>
              </a:rPr>
              <a:t>Auditor </a:t>
            </a:r>
            <a:r>
              <a:rPr lang="en-US" b="1" dirty="0">
                <a:solidFill>
                  <a:srgbClr val="FFC000"/>
                </a:solidFill>
              </a:rPr>
              <a:t>General:  “Savings Would Be Realized by Following Procurement Rules”</a:t>
            </a:r>
            <a:r>
              <a:rPr lang="en-US" dirty="0">
                <a:solidFill>
                  <a:srgbClr val="FFC000"/>
                </a:solidFill>
              </a:rPr>
              <a:t> </a:t>
            </a:r>
          </a:p>
          <a:p>
            <a:pPr>
              <a:buNone/>
            </a:pPr>
            <a:r>
              <a:rPr lang="en-US" dirty="0">
                <a:solidFill>
                  <a:schemeClr val="bg1"/>
                </a:solidFill>
              </a:rPr>
              <a:t> </a:t>
            </a:r>
            <a:r>
              <a:rPr lang="en-US" b="1" dirty="0">
                <a:solidFill>
                  <a:schemeClr val="bg1"/>
                </a:solidFill>
              </a:rPr>
              <a:t>  </a:t>
            </a:r>
          </a:p>
          <a:p>
            <a:pPr>
              <a:buNone/>
            </a:pPr>
            <a:r>
              <a:rPr lang="en-US" b="1" dirty="0"/>
              <a:t>  </a:t>
            </a:r>
            <a:r>
              <a:rPr lang="en-US" b="1" i="1" dirty="0"/>
              <a:t>“DABC employees made purchases without properly obtaining competing </a:t>
            </a:r>
          </a:p>
          <a:p>
            <a:pPr>
              <a:buNone/>
            </a:pPr>
            <a:r>
              <a:rPr lang="en-US" b="1" i="1" dirty="0"/>
              <a:t>       bids for items over $1,000, resulting in excess costs to the state.”</a:t>
            </a:r>
            <a:endParaRPr lang="en-US" sz="2800" b="1" i="1" dirty="0"/>
          </a:p>
          <a:p>
            <a:pPr>
              <a:buNone/>
            </a:pPr>
            <a:r>
              <a:rPr lang="en-US" sz="2800" b="1" dirty="0">
                <a:solidFill>
                  <a:srgbClr val="FFC000"/>
                </a:solidFill>
              </a:rPr>
              <a:t>				</a:t>
            </a:r>
          </a:p>
          <a:p>
            <a:pPr>
              <a:buNone/>
            </a:pPr>
            <a:r>
              <a:rPr lang="en-US" sz="1800" b="1" dirty="0">
                <a:solidFill>
                  <a:srgbClr val="FFC000"/>
                </a:solidFill>
              </a:rPr>
              <a:t>			                      No Bids	 </a:t>
            </a:r>
            <a:r>
              <a:rPr lang="en-US" sz="1800" b="1" dirty="0" smtClean="0">
                <a:solidFill>
                  <a:srgbClr val="FFC000"/>
                </a:solidFill>
              </a:rPr>
              <a:t>               </a:t>
            </a:r>
            <a:r>
              <a:rPr lang="en-US" sz="1800" b="1" dirty="0">
                <a:solidFill>
                  <a:srgbClr val="FFC000"/>
                </a:solidFill>
              </a:rPr>
              <a:t>With Bids</a:t>
            </a:r>
          </a:p>
          <a:p>
            <a:pPr>
              <a:buNone/>
            </a:pPr>
            <a:r>
              <a:rPr lang="en-US" b="1" u="sng" dirty="0">
                <a:solidFill>
                  <a:srgbClr val="FFC000"/>
                </a:solidFill>
              </a:rPr>
              <a:t>Item                                 Price Paid   </a:t>
            </a:r>
            <a:r>
              <a:rPr lang="en-US" b="1" u="sng" dirty="0" smtClean="0">
                <a:solidFill>
                  <a:srgbClr val="FFC000"/>
                </a:solidFill>
              </a:rPr>
              <a:t>      </a:t>
            </a:r>
            <a:r>
              <a:rPr lang="en-US" b="1" u="sng" dirty="0">
                <a:solidFill>
                  <a:srgbClr val="FFC000"/>
                </a:solidFill>
              </a:rPr>
              <a:t>Lower Price    </a:t>
            </a:r>
            <a:r>
              <a:rPr lang="en-US" b="1" u="sng" dirty="0" smtClean="0">
                <a:solidFill>
                  <a:srgbClr val="FFC000"/>
                </a:solidFill>
              </a:rPr>
              <a:t>      Savings             </a:t>
            </a:r>
            <a:r>
              <a:rPr lang="en-US" b="1" u="sng" dirty="0">
                <a:solidFill>
                  <a:srgbClr val="FFC000"/>
                </a:solidFill>
              </a:rPr>
              <a:t>% Savings</a:t>
            </a:r>
            <a:endParaRPr lang="en-US" sz="800" u="sng" dirty="0">
              <a:solidFill>
                <a:srgbClr val="FFC000"/>
              </a:solidFill>
            </a:endParaRPr>
          </a:p>
          <a:p>
            <a:pPr>
              <a:buNone/>
            </a:pPr>
            <a:endParaRPr lang="en-US" sz="800" dirty="0">
              <a:solidFill>
                <a:srgbClr val="FFC000"/>
              </a:solidFill>
            </a:endParaRPr>
          </a:p>
          <a:p>
            <a:pPr>
              <a:buNone/>
            </a:pPr>
            <a:r>
              <a:rPr lang="en-US" sz="4000" dirty="0">
                <a:solidFill>
                  <a:srgbClr val="FFC000"/>
                </a:solidFill>
              </a:rPr>
              <a:t>Shelf Talker    </a:t>
            </a:r>
            <a:r>
              <a:rPr lang="en-US" sz="4000" dirty="0" smtClean="0">
                <a:solidFill>
                  <a:srgbClr val="FFC000"/>
                </a:solidFill>
              </a:rPr>
              <a:t>         $</a:t>
            </a:r>
            <a:r>
              <a:rPr lang="en-US" sz="4000" dirty="0">
                <a:solidFill>
                  <a:srgbClr val="FFC000"/>
                </a:solidFill>
              </a:rPr>
              <a:t>1,440         </a:t>
            </a:r>
            <a:r>
              <a:rPr lang="en-US" sz="4000" dirty="0" smtClean="0">
                <a:solidFill>
                  <a:srgbClr val="FFC000"/>
                </a:solidFill>
              </a:rPr>
              <a:t>    </a:t>
            </a:r>
            <a:r>
              <a:rPr lang="en-US" sz="4000" dirty="0">
                <a:solidFill>
                  <a:srgbClr val="FFC000"/>
                </a:solidFill>
              </a:rPr>
              <a:t>$720     </a:t>
            </a:r>
            <a:r>
              <a:rPr lang="en-US" sz="4000" dirty="0" smtClean="0">
                <a:solidFill>
                  <a:srgbClr val="FFC000"/>
                </a:solidFill>
              </a:rPr>
              <a:t>           </a:t>
            </a:r>
            <a:r>
              <a:rPr lang="en-US" sz="4000" dirty="0">
                <a:solidFill>
                  <a:srgbClr val="FFC000"/>
                </a:solidFill>
              </a:rPr>
              <a:t>$720  </a:t>
            </a:r>
            <a:r>
              <a:rPr lang="en-US" sz="4000" dirty="0" smtClean="0">
                <a:solidFill>
                  <a:srgbClr val="FFC000"/>
                </a:solidFill>
              </a:rPr>
              <a:t>           </a:t>
            </a:r>
            <a:r>
              <a:rPr lang="en-US" sz="4000" dirty="0">
                <a:solidFill>
                  <a:srgbClr val="FFC000"/>
                </a:solidFill>
              </a:rPr>
              <a:t>50%</a:t>
            </a:r>
            <a:endParaRPr lang="en-US" sz="1050" dirty="0">
              <a:solidFill>
                <a:srgbClr val="FFC000"/>
              </a:solidFill>
            </a:endParaRPr>
          </a:p>
          <a:p>
            <a:pPr>
              <a:buNone/>
            </a:pPr>
            <a:endParaRPr lang="en-US" sz="1050" dirty="0">
              <a:solidFill>
                <a:srgbClr val="FFC000"/>
              </a:solidFill>
            </a:endParaRPr>
          </a:p>
          <a:p>
            <a:pPr>
              <a:buNone/>
            </a:pPr>
            <a:r>
              <a:rPr lang="en-US" sz="4000" dirty="0">
                <a:solidFill>
                  <a:srgbClr val="FFC000"/>
                </a:solidFill>
              </a:rPr>
              <a:t>Warning Signs </a:t>
            </a:r>
            <a:r>
              <a:rPr lang="en-US" sz="4000" dirty="0" smtClean="0">
                <a:solidFill>
                  <a:srgbClr val="FFC000"/>
                </a:solidFill>
              </a:rPr>
              <a:t>       $</a:t>
            </a:r>
            <a:r>
              <a:rPr lang="en-US" sz="4000" dirty="0">
                <a:solidFill>
                  <a:srgbClr val="FFC000"/>
                </a:solidFill>
              </a:rPr>
              <a:t>2,650       </a:t>
            </a:r>
            <a:r>
              <a:rPr lang="en-US" sz="4000" dirty="0" smtClean="0">
                <a:solidFill>
                  <a:srgbClr val="FFC000"/>
                </a:solidFill>
              </a:rPr>
              <a:t>   </a:t>
            </a:r>
            <a:r>
              <a:rPr lang="en-US" sz="4000" dirty="0">
                <a:solidFill>
                  <a:srgbClr val="FFC000"/>
                </a:solidFill>
              </a:rPr>
              <a:t>$1,918              $732    </a:t>
            </a:r>
            <a:r>
              <a:rPr lang="en-US" sz="4000" dirty="0" smtClean="0">
                <a:solidFill>
                  <a:srgbClr val="FFC000"/>
                </a:solidFill>
              </a:rPr>
              <a:t>           </a:t>
            </a:r>
            <a:r>
              <a:rPr lang="en-US" sz="4000" dirty="0">
                <a:solidFill>
                  <a:srgbClr val="FFC000"/>
                </a:solidFill>
              </a:rPr>
              <a:t>28%</a:t>
            </a:r>
            <a:endParaRPr lang="en-US" sz="1050" dirty="0">
              <a:solidFill>
                <a:srgbClr val="FFC000"/>
              </a:solidFill>
            </a:endParaRPr>
          </a:p>
          <a:p>
            <a:pPr>
              <a:buNone/>
            </a:pPr>
            <a:endParaRPr lang="en-US" sz="1050" dirty="0">
              <a:solidFill>
                <a:srgbClr val="FFC000"/>
              </a:solidFill>
            </a:endParaRPr>
          </a:p>
          <a:p>
            <a:pPr>
              <a:buNone/>
            </a:pPr>
            <a:r>
              <a:rPr lang="en-US" sz="4000" dirty="0">
                <a:solidFill>
                  <a:srgbClr val="FFC000"/>
                </a:solidFill>
              </a:rPr>
              <a:t>Store Supplies   </a:t>
            </a:r>
            <a:r>
              <a:rPr lang="en-US" sz="4000" dirty="0" smtClean="0">
                <a:solidFill>
                  <a:srgbClr val="FFC000"/>
                </a:solidFill>
              </a:rPr>
              <a:t>     $</a:t>
            </a:r>
            <a:r>
              <a:rPr lang="en-US" sz="4000" dirty="0">
                <a:solidFill>
                  <a:srgbClr val="FFC000"/>
                </a:solidFill>
              </a:rPr>
              <a:t>1,458     </a:t>
            </a:r>
            <a:r>
              <a:rPr lang="en-US" sz="4000" dirty="0" smtClean="0">
                <a:solidFill>
                  <a:srgbClr val="FFC000"/>
                </a:solidFill>
              </a:rPr>
              <a:t>     </a:t>
            </a:r>
            <a:r>
              <a:rPr lang="en-US" sz="4000" dirty="0">
                <a:solidFill>
                  <a:srgbClr val="FFC000"/>
                </a:solidFill>
              </a:rPr>
              <a:t>$1,164              $294    </a:t>
            </a:r>
            <a:r>
              <a:rPr lang="en-US" sz="4000" dirty="0" smtClean="0">
                <a:solidFill>
                  <a:srgbClr val="FFC000"/>
                </a:solidFill>
              </a:rPr>
              <a:t>           </a:t>
            </a:r>
            <a:r>
              <a:rPr lang="en-US" sz="4000" dirty="0">
                <a:solidFill>
                  <a:srgbClr val="FFC000"/>
                </a:solidFill>
              </a:rPr>
              <a:t>20%</a:t>
            </a:r>
            <a:endParaRPr lang="en-US" sz="1050" dirty="0">
              <a:solidFill>
                <a:srgbClr val="FFC000"/>
              </a:solidFill>
            </a:endParaRPr>
          </a:p>
          <a:p>
            <a:pPr>
              <a:buNone/>
            </a:pPr>
            <a:endParaRPr lang="en-US" sz="1050" dirty="0">
              <a:solidFill>
                <a:srgbClr val="FFC000"/>
              </a:solidFill>
            </a:endParaRPr>
          </a:p>
          <a:p>
            <a:pPr>
              <a:buNone/>
            </a:pPr>
            <a:r>
              <a:rPr lang="en-US" sz="4000" dirty="0">
                <a:solidFill>
                  <a:srgbClr val="FFC000"/>
                </a:solidFill>
              </a:rPr>
              <a:t>Receipt Paper     </a:t>
            </a:r>
            <a:r>
              <a:rPr lang="en-US" sz="4000" dirty="0" smtClean="0">
                <a:solidFill>
                  <a:srgbClr val="FFC000"/>
                </a:solidFill>
              </a:rPr>
              <a:t>   $</a:t>
            </a:r>
            <a:r>
              <a:rPr lang="en-US" sz="4000" dirty="0">
                <a:solidFill>
                  <a:srgbClr val="FFC000"/>
                </a:solidFill>
              </a:rPr>
              <a:t>4,394    </a:t>
            </a:r>
            <a:r>
              <a:rPr lang="en-US" sz="4000" dirty="0" smtClean="0">
                <a:solidFill>
                  <a:srgbClr val="FFC000"/>
                </a:solidFill>
              </a:rPr>
              <a:t>       </a:t>
            </a:r>
            <a:r>
              <a:rPr lang="en-US" sz="4000" dirty="0">
                <a:solidFill>
                  <a:srgbClr val="FFC000"/>
                </a:solidFill>
              </a:rPr>
              <a:t>$3,621              $773    </a:t>
            </a:r>
            <a:r>
              <a:rPr lang="en-US" sz="4000" dirty="0" smtClean="0">
                <a:solidFill>
                  <a:srgbClr val="FFC000"/>
                </a:solidFill>
              </a:rPr>
              <a:t>           </a:t>
            </a:r>
            <a:r>
              <a:rPr lang="en-US" sz="4000" dirty="0">
                <a:solidFill>
                  <a:srgbClr val="FFC000"/>
                </a:solidFill>
              </a:rPr>
              <a:t>18%</a:t>
            </a:r>
          </a:p>
          <a:p>
            <a:pPr algn="ctr">
              <a:buNone/>
            </a:pPr>
            <a:endParaRPr lang="en-US" sz="1050" dirty="0">
              <a:solidFill>
                <a:schemeClr val="bg1"/>
              </a:solidFill>
            </a:endParaRPr>
          </a:p>
          <a:p>
            <a:pPr algn="ctr">
              <a:buNone/>
            </a:pPr>
            <a:endParaRPr lang="en-US" sz="1050" b="1" dirty="0">
              <a:solidFill>
                <a:schemeClr val="bg1"/>
              </a:solidFill>
            </a:endParaRPr>
          </a:p>
          <a:p>
            <a:pPr algn="ctr">
              <a:buNone/>
            </a:pPr>
            <a:endParaRPr lang="en-US" b="1" dirty="0" smtClean="0">
              <a:solidFill>
                <a:schemeClr val="bg1"/>
              </a:solidFill>
            </a:endParaRPr>
          </a:p>
          <a:p>
            <a:pPr algn="ctr">
              <a:buNone/>
            </a:pPr>
            <a:endParaRPr lang="en-US" b="1" dirty="0" smtClean="0"/>
          </a:p>
          <a:p>
            <a:pPr algn="ctr">
              <a:buNone/>
            </a:pPr>
            <a:r>
              <a:rPr lang="en-US" b="1" dirty="0" smtClean="0"/>
              <a:t>State Contract save public entities from paying significantly higher prices</a:t>
            </a:r>
            <a:endParaRPr lang="en-US" b="1" dirty="0"/>
          </a:p>
          <a:p>
            <a:pPr>
              <a:buNone/>
            </a:pPr>
            <a:endParaRPr lang="en-US" dirty="0">
              <a:solidFill>
                <a:srgbClr val="FFC000"/>
              </a:solidFill>
            </a:endParaRPr>
          </a:p>
          <a:p>
            <a:endParaRPr lang="en-US" dirty="0"/>
          </a:p>
        </p:txBody>
      </p:sp>
    </p:spTree>
    <p:extLst>
      <p:ext uri="{BB962C8B-B14F-4D97-AF65-F5344CB8AC3E}">
        <p14:creationId xmlns:p14="http://schemas.microsoft.com/office/powerpoint/2010/main" val="18630588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a:solidFill>
                  <a:srgbClr val="FFC000"/>
                </a:solidFill>
              </a:rPr>
              <a:t>	</a:t>
            </a:r>
            <a:r>
              <a:rPr lang="en-US" b="1" dirty="0" smtClean="0">
                <a:solidFill>
                  <a:srgbClr val="FFC000"/>
                </a:solidFill>
              </a:rPr>
              <a:t/>
            </a:r>
            <a:br>
              <a:rPr lang="en-US" b="1" dirty="0" smtClean="0">
                <a:solidFill>
                  <a:srgbClr val="FFC000"/>
                </a:solidFill>
              </a:rPr>
            </a:br>
            <a:r>
              <a:rPr lang="en-US" sz="3100" b="1" dirty="0" smtClean="0">
                <a:solidFill>
                  <a:srgbClr val="FFFF00"/>
                </a:solidFill>
              </a:rPr>
              <a:t>#2</a:t>
            </a:r>
            <a:br>
              <a:rPr lang="en-US" sz="3100" b="1" dirty="0" smtClean="0">
                <a:solidFill>
                  <a:srgbClr val="FFFF00"/>
                </a:solidFill>
              </a:rPr>
            </a:br>
            <a:r>
              <a:rPr lang="en-US" sz="3100" b="1" dirty="0" smtClean="0">
                <a:solidFill>
                  <a:srgbClr val="FFFF00"/>
                </a:solidFill>
              </a:rPr>
              <a:t>Purchasing </a:t>
            </a:r>
            <a:r>
              <a:rPr lang="en-US" sz="3100" b="1" dirty="0">
                <a:solidFill>
                  <a:srgbClr val="FFFF00"/>
                </a:solidFill>
              </a:rPr>
              <a:t>Agent Abused Position of Trust	</a:t>
            </a:r>
            <a:br>
              <a:rPr lang="en-US" sz="3100" b="1" dirty="0">
                <a:solidFill>
                  <a:srgbClr val="FFFF00"/>
                </a:solidFill>
              </a:rPr>
            </a:br>
            <a:endParaRPr lang="en-US" sz="3100" b="1" dirty="0">
              <a:solidFill>
                <a:srgbClr val="FFFF00"/>
              </a:solidFill>
            </a:endParaRPr>
          </a:p>
        </p:txBody>
      </p:sp>
      <p:sp>
        <p:nvSpPr>
          <p:cNvPr id="3" name="Content Placeholder 2"/>
          <p:cNvSpPr>
            <a:spLocks noGrp="1"/>
          </p:cNvSpPr>
          <p:nvPr>
            <p:ph idx="1"/>
          </p:nvPr>
        </p:nvSpPr>
        <p:spPr>
          <a:xfrm>
            <a:off x="152400" y="1447800"/>
            <a:ext cx="8534400" cy="5029200"/>
          </a:xfrm>
        </p:spPr>
        <p:txBody>
          <a:bodyPr>
            <a:normAutofit fontScale="62500" lnSpcReduction="20000"/>
          </a:bodyPr>
          <a:lstStyle/>
          <a:p>
            <a:pPr algn="just">
              <a:buNone/>
            </a:pPr>
            <a:r>
              <a:rPr lang="en-US" sz="3600" b="1" dirty="0" smtClean="0"/>
              <a:t>	</a:t>
            </a:r>
            <a:r>
              <a:rPr lang="en-US" sz="3500" b="1" dirty="0" smtClean="0"/>
              <a:t>The AG’s Office announced that a purchasing agent for Corrections has been indicted for using his position to </a:t>
            </a:r>
            <a:r>
              <a:rPr lang="en-US" sz="3500" b="1" dirty="0" smtClean="0">
                <a:solidFill>
                  <a:srgbClr val="FFC000"/>
                </a:solidFill>
              </a:rPr>
              <a:t>steer state money</a:t>
            </a:r>
            <a:r>
              <a:rPr lang="en-US" sz="3500" b="1" dirty="0" smtClean="0"/>
              <a:t> for his own financial gain.  The purchasing agent faces charges of </a:t>
            </a:r>
            <a:r>
              <a:rPr lang="en-US" sz="3500" b="1" dirty="0" smtClean="0">
                <a:solidFill>
                  <a:srgbClr val="FFC000"/>
                </a:solidFill>
              </a:rPr>
              <a:t>conflict of interest, accepting gratuities, procurement fraud and larceny.</a:t>
            </a:r>
            <a:r>
              <a:rPr lang="en-US" sz="3500" b="1" dirty="0" smtClean="0"/>
              <a:t> 	</a:t>
            </a:r>
            <a:endParaRPr lang="en-US" sz="2600" b="1" dirty="0" smtClean="0"/>
          </a:p>
          <a:p>
            <a:pPr algn="just">
              <a:buNone/>
            </a:pPr>
            <a:endParaRPr lang="en-US" sz="3500" b="1" dirty="0" smtClean="0"/>
          </a:p>
          <a:p>
            <a:pPr algn="just">
              <a:buNone/>
            </a:pPr>
            <a:r>
              <a:rPr lang="en-US" sz="3500" b="1" dirty="0" smtClean="0"/>
              <a:t>	The purchasing agent developed a personal financial relationship with a vendor that won a multi-million dollar statewide contract for firearms/ammunition.  </a:t>
            </a:r>
            <a:r>
              <a:rPr lang="en-US" sz="3500" b="1" dirty="0" smtClean="0">
                <a:solidFill>
                  <a:srgbClr val="FFC000"/>
                </a:solidFill>
              </a:rPr>
              <a:t>The purchasing agent was a member of the five-person team that solicited, reviewed, and awarded the contract.</a:t>
            </a:r>
            <a:r>
              <a:rPr lang="en-US" sz="3500" b="1" dirty="0" smtClean="0"/>
              <a:t>  He was also the purchasing agent who used the statewide contract to order approximately $250,000 per year in supplies from the vendor.</a:t>
            </a:r>
          </a:p>
          <a:p>
            <a:pPr algn="just">
              <a:buNone/>
            </a:pPr>
            <a:r>
              <a:rPr lang="en-US" sz="3500" b="1" dirty="0"/>
              <a:t>	</a:t>
            </a:r>
            <a:endParaRPr lang="en-US" sz="3500" b="1" dirty="0" smtClean="0"/>
          </a:p>
          <a:p>
            <a:pPr algn="just">
              <a:buNone/>
            </a:pPr>
            <a:r>
              <a:rPr lang="en-US" sz="3500" b="1" dirty="0"/>
              <a:t>	</a:t>
            </a:r>
            <a:r>
              <a:rPr lang="en-US" sz="3500" b="1" dirty="0" smtClean="0">
                <a:solidFill>
                  <a:srgbClr val="FFC000"/>
                </a:solidFill>
              </a:rPr>
              <a:t>The vendor wrote checks payable to the purchasing agent totaling over $80,000 that were for the purchasing agent’s personal benefit.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324600"/>
          </a:xfrm>
        </p:spPr>
        <p:txBody>
          <a:bodyPr>
            <a:normAutofit fontScale="70000" lnSpcReduction="20000"/>
          </a:bodyPr>
          <a:lstStyle/>
          <a:p>
            <a:pPr algn="ctr">
              <a:buNone/>
            </a:pPr>
            <a:r>
              <a:rPr lang="en-US" sz="4000" b="1" dirty="0" smtClean="0">
                <a:solidFill>
                  <a:srgbClr val="FFFF00"/>
                </a:solidFill>
              </a:rPr>
              <a:t>	#3</a:t>
            </a:r>
          </a:p>
          <a:p>
            <a:pPr algn="ctr">
              <a:buNone/>
            </a:pPr>
            <a:r>
              <a:rPr lang="en-US" sz="4000" b="1" dirty="0" smtClean="0">
                <a:solidFill>
                  <a:srgbClr val="FFFF00"/>
                </a:solidFill>
              </a:rPr>
              <a:t>Detroit Mayor Indicted on Charges of Racketeering</a:t>
            </a:r>
          </a:p>
          <a:p>
            <a:pPr>
              <a:buNone/>
            </a:pPr>
            <a:endParaRPr lang="en-US" sz="2600" b="1" dirty="0" smtClean="0">
              <a:solidFill>
                <a:srgbClr val="FFC000"/>
              </a:solidFill>
            </a:endParaRPr>
          </a:p>
          <a:p>
            <a:pPr>
              <a:buNone/>
            </a:pPr>
            <a:r>
              <a:rPr lang="en-US" sz="2600" b="1" dirty="0" smtClean="0">
                <a:solidFill>
                  <a:srgbClr val="FFC000"/>
                </a:solidFill>
              </a:rPr>
              <a:t>	Indictment says Mayor extorted money from contractors, state and non-profit donors and engaged in bribery and extortion involving public contracts.</a:t>
            </a:r>
          </a:p>
          <a:p>
            <a:pPr marL="457200" lvl="1" indent="0" algn="just">
              <a:buNone/>
            </a:pPr>
            <a:endParaRPr lang="en-US" sz="2400" dirty="0"/>
          </a:p>
          <a:p>
            <a:pPr marL="457200" lvl="1" indent="0" algn="just">
              <a:buNone/>
            </a:pPr>
            <a:r>
              <a:rPr lang="en-US" sz="2600" b="1" dirty="0" smtClean="0"/>
              <a:t>Held up $12-million amendment to sewer contract until contractor agreed to pay favored vendor $350,000 for work – favored vendor didn’t work on the project.</a:t>
            </a:r>
          </a:p>
          <a:p>
            <a:pPr lvl="1" algn="just"/>
            <a:endParaRPr lang="en-US" sz="2600" b="1" dirty="0" smtClean="0"/>
          </a:p>
          <a:p>
            <a:pPr marL="457200" lvl="1" indent="0" algn="just">
              <a:buNone/>
            </a:pPr>
            <a:r>
              <a:rPr lang="en-US" sz="2600" b="1" dirty="0" smtClean="0"/>
              <a:t>Schemed to steer contracts and emergency orders to favored vendor in connection with a $19.8-million water main replacement contract. </a:t>
            </a:r>
          </a:p>
          <a:p>
            <a:pPr lvl="1" algn="just"/>
            <a:endParaRPr lang="en-US" sz="2600" b="1" dirty="0" smtClean="0"/>
          </a:p>
          <a:p>
            <a:pPr marL="457200" lvl="1" indent="0" algn="just">
              <a:buNone/>
            </a:pPr>
            <a:r>
              <a:rPr lang="en-US" sz="2600" b="1" dirty="0" smtClean="0"/>
              <a:t>Rigged a water main contract so favored vendor’s  team would win. Afterward, favored vendor extorted more than $12.9 million from the other team members.</a:t>
            </a:r>
          </a:p>
          <a:p>
            <a:pPr lvl="1" algn="just">
              <a:buNone/>
            </a:pPr>
            <a:r>
              <a:rPr lang="en-US" sz="2600" b="1" dirty="0" smtClean="0"/>
              <a:t> </a:t>
            </a:r>
          </a:p>
          <a:p>
            <a:pPr marL="457200" lvl="1" indent="0" algn="just">
              <a:buNone/>
            </a:pPr>
            <a:r>
              <a:rPr lang="en-US" sz="2600" b="1" dirty="0" smtClean="0"/>
              <a:t>Rigged award of $21-million security contract to make sure favored vendor's company would win.  Favored vendor netted $1.2 million in the scheme.</a:t>
            </a:r>
          </a:p>
          <a:p>
            <a:pPr marL="457200" lvl="1" indent="0" algn="just">
              <a:buNone/>
            </a:pPr>
            <a:endParaRPr lang="en-US" sz="2600" b="1" dirty="0"/>
          </a:p>
          <a:p>
            <a:pPr marL="457200" lvl="1" indent="0" algn="just">
              <a:buNone/>
            </a:pPr>
            <a:r>
              <a:rPr lang="en-US" sz="2600" b="1" dirty="0" smtClean="0"/>
              <a:t>Tried to force an official overseeing the demolition of Tiger Stadium to give the contract to favored vendor, even though he wasn't low bidder. When that failed, retaliated against the official by having him fired.</a:t>
            </a:r>
          </a:p>
          <a:p>
            <a:pPr lvl="1"/>
            <a:endParaRPr lang="en-US" sz="2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b="1" dirty="0" smtClean="0">
                <a:solidFill>
                  <a:srgbClr val="FFC000"/>
                </a:solidFill>
              </a:rPr>
              <a:t/>
            </a:r>
            <a:br>
              <a:rPr lang="en-US" sz="2800" b="1" dirty="0" smtClean="0">
                <a:solidFill>
                  <a:srgbClr val="FFC000"/>
                </a:solidFill>
              </a:rPr>
            </a:br>
            <a:r>
              <a:rPr lang="en-US" sz="2800" b="1" dirty="0" smtClean="0">
                <a:solidFill>
                  <a:srgbClr val="FFFF00"/>
                </a:solidFill>
              </a:rPr>
              <a:t>#4</a:t>
            </a:r>
            <a:br>
              <a:rPr lang="en-US" sz="2800" b="1" dirty="0" smtClean="0">
                <a:solidFill>
                  <a:srgbClr val="FFFF00"/>
                </a:solidFill>
              </a:rPr>
            </a:br>
            <a:r>
              <a:rPr lang="en-US" sz="2800" b="1" dirty="0" smtClean="0">
                <a:solidFill>
                  <a:srgbClr val="FFFF00"/>
                </a:solidFill>
              </a:rPr>
              <a:t>County </a:t>
            </a:r>
            <a:r>
              <a:rPr lang="en-US" sz="2800" b="1" dirty="0">
                <a:solidFill>
                  <a:srgbClr val="FFFF00"/>
                </a:solidFill>
              </a:rPr>
              <a:t>employee pleads guilty in bid-rigging scandal</a:t>
            </a:r>
            <a:r>
              <a:rPr lang="en-US" sz="2800" dirty="0">
                <a:solidFill>
                  <a:srgbClr val="FFFF00"/>
                </a:solidFill>
              </a:rPr>
              <a:t/>
            </a:r>
            <a:br>
              <a:rPr lang="en-US" sz="2800" dirty="0">
                <a:solidFill>
                  <a:srgbClr val="FFFF00"/>
                </a:solidFill>
              </a:rPr>
            </a:br>
            <a:endParaRPr lang="en-US" sz="2800" dirty="0">
              <a:solidFill>
                <a:srgbClr val="FFFF00"/>
              </a:solidFill>
            </a:endParaRPr>
          </a:p>
        </p:txBody>
      </p:sp>
      <p:sp>
        <p:nvSpPr>
          <p:cNvPr id="3" name="Content Placeholder 2"/>
          <p:cNvSpPr>
            <a:spLocks noGrp="1"/>
          </p:cNvSpPr>
          <p:nvPr>
            <p:ph idx="1"/>
          </p:nvPr>
        </p:nvSpPr>
        <p:spPr>
          <a:xfrm>
            <a:off x="457200" y="1295400"/>
            <a:ext cx="8229600" cy="5105400"/>
          </a:xfrm>
        </p:spPr>
        <p:txBody>
          <a:bodyPr>
            <a:noAutofit/>
          </a:bodyPr>
          <a:lstStyle/>
          <a:p>
            <a:pPr algn="just">
              <a:buNone/>
            </a:pPr>
            <a:r>
              <a:rPr lang="en-US" sz="2200" b="1" dirty="0" smtClean="0"/>
              <a:t>     </a:t>
            </a:r>
            <a:r>
              <a:rPr lang="en-US" sz="2200" b="1" dirty="0" smtClean="0">
                <a:solidFill>
                  <a:srgbClr val="FFC000"/>
                </a:solidFill>
              </a:rPr>
              <a:t>A former County director pled guilty to dozens of charges of bid-rigging and embezzlement.  He and three other county employees were rigging the county’s contracting system in order to funnel more than $8 million in work to shell companies they created. They would create fake bids from other contractors so that the companies they formed could win the contracts.  </a:t>
            </a:r>
          </a:p>
          <a:p>
            <a:pPr algn="just">
              <a:buNone/>
            </a:pPr>
            <a:endParaRPr lang="en-US" sz="800" b="1" dirty="0" smtClean="0">
              <a:solidFill>
                <a:srgbClr val="FFC000"/>
              </a:solidFill>
            </a:endParaRPr>
          </a:p>
          <a:p>
            <a:pPr algn="just">
              <a:buNone/>
            </a:pPr>
            <a:r>
              <a:rPr lang="en-US" sz="2200" b="1" dirty="0" smtClean="0">
                <a:solidFill>
                  <a:srgbClr val="FFC000"/>
                </a:solidFill>
              </a:rPr>
              <a:t>	The director oversaw the majority of the contracting process, which is why his scheme went undetected for so long.  Prosecutors said, “This individual was given a lot of liberty and was in charge of supervising himself.” </a:t>
            </a:r>
          </a:p>
          <a:p>
            <a:pPr algn="just">
              <a:buNone/>
            </a:pPr>
            <a:endParaRPr lang="en-US" sz="800" b="1" dirty="0" smtClean="0">
              <a:solidFill>
                <a:srgbClr val="FFC000"/>
              </a:solidFill>
            </a:endParaRPr>
          </a:p>
          <a:p>
            <a:pPr algn="just">
              <a:buNone/>
            </a:pPr>
            <a:r>
              <a:rPr lang="en-US" sz="2200" b="1" dirty="0" smtClean="0">
                <a:solidFill>
                  <a:srgbClr val="FFC000"/>
                </a:solidFill>
              </a:rPr>
              <a:t>	</a:t>
            </a:r>
            <a:r>
              <a:rPr lang="en-US" sz="2200" b="1" dirty="0" smtClean="0"/>
              <a:t>The other three men involved in the scam face similar charges and are set to appear in court later this year.  All four are also facing a civil lawsuit brought by the County.</a:t>
            </a:r>
            <a:endParaRPr lang="en-US" sz="2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2800" b="1" dirty="0" smtClean="0">
                <a:solidFill>
                  <a:srgbClr val="FFFF00"/>
                </a:solidFill>
                <a:ea typeface="Calibri"/>
                <a:cs typeface="Times New Roman"/>
              </a:rPr>
              <a:t>#5</a:t>
            </a:r>
            <a:br>
              <a:rPr lang="en-US" sz="2800" b="1" dirty="0" smtClean="0">
                <a:solidFill>
                  <a:srgbClr val="FFFF00"/>
                </a:solidFill>
                <a:ea typeface="Calibri"/>
                <a:cs typeface="Times New Roman"/>
              </a:rPr>
            </a:br>
            <a:r>
              <a:rPr lang="en-US" sz="2800" b="1" dirty="0" smtClean="0">
                <a:solidFill>
                  <a:srgbClr val="FFFF00"/>
                </a:solidFill>
                <a:ea typeface="Calibri"/>
                <a:cs typeface="Times New Roman"/>
              </a:rPr>
              <a:t>Utah </a:t>
            </a:r>
            <a:r>
              <a:rPr lang="en-US" sz="2800" b="1" dirty="0">
                <a:solidFill>
                  <a:srgbClr val="FFFF00"/>
                </a:solidFill>
                <a:ea typeface="Calibri"/>
                <a:cs typeface="Times New Roman"/>
              </a:rPr>
              <a:t>Man Pleads Guilty </a:t>
            </a:r>
            <a:r>
              <a:rPr lang="en-US" sz="2800" b="1" dirty="0" smtClean="0">
                <a:solidFill>
                  <a:srgbClr val="FFFF00"/>
                </a:solidFill>
                <a:ea typeface="Calibri"/>
                <a:cs typeface="Times New Roman"/>
              </a:rPr>
              <a:t>in </a:t>
            </a:r>
            <a:br>
              <a:rPr lang="en-US" sz="2800" b="1" dirty="0" smtClean="0">
                <a:solidFill>
                  <a:srgbClr val="FFFF00"/>
                </a:solidFill>
                <a:ea typeface="Calibri"/>
                <a:cs typeface="Times New Roman"/>
              </a:rPr>
            </a:br>
            <a:r>
              <a:rPr lang="en-US" sz="2800" b="1" dirty="0" smtClean="0">
                <a:solidFill>
                  <a:srgbClr val="FFFF00"/>
                </a:solidFill>
                <a:ea typeface="Calibri"/>
                <a:cs typeface="Times New Roman"/>
              </a:rPr>
              <a:t>Procurement </a:t>
            </a:r>
            <a:r>
              <a:rPr lang="en-US" sz="2800" b="1" dirty="0">
                <a:solidFill>
                  <a:srgbClr val="FFFF00"/>
                </a:solidFill>
                <a:ea typeface="Calibri"/>
                <a:cs typeface="Times New Roman"/>
              </a:rPr>
              <a:t>Fraud Scheme</a:t>
            </a:r>
            <a:endParaRPr lang="en-US" sz="2800" dirty="0">
              <a:solidFill>
                <a:srgbClr val="FFFF00"/>
              </a:solidFill>
            </a:endParaRPr>
          </a:p>
        </p:txBody>
      </p:sp>
      <p:sp>
        <p:nvSpPr>
          <p:cNvPr id="3" name="Content Placeholder 2"/>
          <p:cNvSpPr>
            <a:spLocks noGrp="1"/>
          </p:cNvSpPr>
          <p:nvPr>
            <p:ph idx="1"/>
          </p:nvPr>
        </p:nvSpPr>
        <p:spPr>
          <a:xfrm>
            <a:off x="457200" y="1600200"/>
            <a:ext cx="8229600" cy="5257800"/>
          </a:xfrm>
        </p:spPr>
        <p:txBody>
          <a:bodyPr>
            <a:normAutofit fontScale="55000" lnSpcReduction="20000"/>
          </a:bodyPr>
          <a:lstStyle/>
          <a:p>
            <a:pPr marL="0" marR="0" indent="0" algn="just">
              <a:lnSpc>
                <a:spcPct val="115000"/>
              </a:lnSpc>
              <a:spcBef>
                <a:spcPts val="0"/>
              </a:spcBef>
              <a:spcAft>
                <a:spcPts val="0"/>
              </a:spcAft>
              <a:buNone/>
            </a:pPr>
            <a:r>
              <a:rPr lang="en-US" sz="4000" b="1" dirty="0">
                <a:solidFill>
                  <a:srgbClr val="FFC000"/>
                </a:solidFill>
                <a:ea typeface="Calibri"/>
                <a:cs typeface="Times New Roman"/>
              </a:rPr>
              <a:t>A Utah man pleaded guilty </a:t>
            </a:r>
            <a:r>
              <a:rPr lang="en-US" sz="4000" b="1" dirty="0" smtClean="0">
                <a:solidFill>
                  <a:srgbClr val="FFC000"/>
                </a:solidFill>
                <a:ea typeface="Calibri"/>
                <a:cs typeface="Times New Roman"/>
              </a:rPr>
              <a:t>in </a:t>
            </a:r>
            <a:r>
              <a:rPr lang="en-US" sz="4000" b="1" dirty="0">
                <a:solidFill>
                  <a:srgbClr val="FFC000"/>
                </a:solidFill>
                <a:ea typeface="Calibri"/>
                <a:cs typeface="Times New Roman"/>
              </a:rPr>
              <a:t>federal court </a:t>
            </a:r>
            <a:r>
              <a:rPr lang="en-US" sz="4000" b="1" dirty="0" smtClean="0">
                <a:solidFill>
                  <a:srgbClr val="FFC000"/>
                </a:solidFill>
                <a:ea typeface="Calibri"/>
                <a:cs typeface="Times New Roman"/>
              </a:rPr>
              <a:t>in </a:t>
            </a:r>
            <a:r>
              <a:rPr lang="en-US" sz="4000" b="1" dirty="0">
                <a:solidFill>
                  <a:srgbClr val="FFC000"/>
                </a:solidFill>
                <a:ea typeface="Calibri"/>
                <a:cs typeface="Times New Roman"/>
              </a:rPr>
              <a:t>a bribery and fraud scheme involving federal procurement contracts.  According to court documents, while he worked as a procurement </a:t>
            </a:r>
            <a:r>
              <a:rPr lang="en-US" sz="4000" b="1" dirty="0" smtClean="0">
                <a:solidFill>
                  <a:srgbClr val="FFC000"/>
                </a:solidFill>
                <a:ea typeface="Calibri"/>
                <a:cs typeface="Times New Roman"/>
              </a:rPr>
              <a:t>manager </a:t>
            </a:r>
            <a:r>
              <a:rPr lang="en-US" sz="4000" b="1" dirty="0">
                <a:solidFill>
                  <a:srgbClr val="FFC000"/>
                </a:solidFill>
                <a:ea typeface="Calibri"/>
                <a:cs typeface="Times New Roman"/>
              </a:rPr>
              <a:t>at Hill Air Force Base, he </a:t>
            </a:r>
            <a:r>
              <a:rPr lang="en-US" sz="4000" b="1" dirty="0" smtClean="0">
                <a:solidFill>
                  <a:srgbClr val="FFC000"/>
                </a:solidFill>
                <a:ea typeface="Calibri"/>
                <a:cs typeface="Times New Roman"/>
              </a:rPr>
              <a:t>disclosed </a:t>
            </a:r>
            <a:r>
              <a:rPr lang="en-US" sz="4000" b="1" u="sng" dirty="0" smtClean="0">
                <a:ea typeface="Calibri"/>
                <a:cs typeface="Times New Roman"/>
              </a:rPr>
              <a:t>non-public </a:t>
            </a:r>
            <a:r>
              <a:rPr lang="en-US" sz="4000" b="1" u="sng" dirty="0">
                <a:ea typeface="Calibri"/>
                <a:cs typeface="Times New Roman"/>
              </a:rPr>
              <a:t>information and </a:t>
            </a:r>
            <a:r>
              <a:rPr lang="en-US" sz="4000" b="1" u="sng" dirty="0" smtClean="0">
                <a:ea typeface="Calibri"/>
                <a:cs typeface="Times New Roman"/>
              </a:rPr>
              <a:t>provided favorable treatment to a vendor</a:t>
            </a:r>
            <a:r>
              <a:rPr lang="en-US" sz="4000" b="1" dirty="0" smtClean="0">
                <a:solidFill>
                  <a:srgbClr val="FFC000"/>
                </a:solidFill>
                <a:ea typeface="Calibri"/>
                <a:cs typeface="Times New Roman"/>
              </a:rPr>
              <a:t> </a:t>
            </a:r>
            <a:r>
              <a:rPr lang="en-US" sz="4000" b="1" dirty="0">
                <a:solidFill>
                  <a:srgbClr val="FFC000"/>
                </a:solidFill>
                <a:ea typeface="Calibri"/>
                <a:cs typeface="Times New Roman"/>
              </a:rPr>
              <a:t>in the procurement process. </a:t>
            </a:r>
          </a:p>
          <a:p>
            <a:pPr marL="0" marR="0" indent="0" algn="just">
              <a:lnSpc>
                <a:spcPct val="115000"/>
              </a:lnSpc>
              <a:spcBef>
                <a:spcPts val="0"/>
              </a:spcBef>
              <a:spcAft>
                <a:spcPts val="0"/>
              </a:spcAft>
              <a:buNone/>
            </a:pPr>
            <a:r>
              <a:rPr lang="en-US" sz="4000" b="1" dirty="0">
                <a:solidFill>
                  <a:srgbClr val="FFC000"/>
                </a:solidFill>
                <a:ea typeface="Calibri"/>
                <a:cs typeface="Times New Roman"/>
              </a:rPr>
              <a:t> </a:t>
            </a:r>
          </a:p>
          <a:p>
            <a:pPr marL="0" marR="0" indent="0" algn="just">
              <a:lnSpc>
                <a:spcPct val="115000"/>
              </a:lnSpc>
              <a:spcBef>
                <a:spcPts val="0"/>
              </a:spcBef>
              <a:spcAft>
                <a:spcPts val="0"/>
              </a:spcAft>
              <a:buNone/>
            </a:pPr>
            <a:r>
              <a:rPr lang="en-US" sz="4000" b="1" dirty="0">
                <a:solidFill>
                  <a:srgbClr val="FFC000"/>
                </a:solidFill>
                <a:ea typeface="Calibri"/>
                <a:cs typeface="Times New Roman"/>
              </a:rPr>
              <a:t>According to the statement of facts, he was offered </a:t>
            </a:r>
            <a:r>
              <a:rPr lang="en-US" sz="4000" b="1" dirty="0" smtClean="0">
                <a:solidFill>
                  <a:srgbClr val="FFC000"/>
                </a:solidFill>
                <a:ea typeface="Calibri"/>
                <a:cs typeface="Times New Roman"/>
              </a:rPr>
              <a:t>$</a:t>
            </a:r>
            <a:r>
              <a:rPr lang="en-US" sz="4000" b="1" dirty="0">
                <a:solidFill>
                  <a:srgbClr val="FFC000"/>
                </a:solidFill>
                <a:ea typeface="Calibri"/>
                <a:cs typeface="Times New Roman"/>
              </a:rPr>
              <a:t>1.2 million in payments and other things of </a:t>
            </a:r>
            <a:r>
              <a:rPr lang="en-US" sz="4000" b="1" dirty="0" smtClean="0">
                <a:solidFill>
                  <a:srgbClr val="FFC000"/>
                </a:solidFill>
                <a:ea typeface="Calibri"/>
                <a:cs typeface="Times New Roman"/>
              </a:rPr>
              <a:t>value if Vendor “A” </a:t>
            </a:r>
            <a:r>
              <a:rPr lang="en-US" sz="4000" b="1" dirty="0">
                <a:solidFill>
                  <a:srgbClr val="FFC000"/>
                </a:solidFill>
                <a:ea typeface="Calibri"/>
                <a:cs typeface="Times New Roman"/>
              </a:rPr>
              <a:t>were to receive future contracts from the U.S. government.</a:t>
            </a:r>
          </a:p>
          <a:p>
            <a:pPr marL="0" marR="0" indent="0" algn="just">
              <a:lnSpc>
                <a:spcPct val="115000"/>
              </a:lnSpc>
              <a:spcBef>
                <a:spcPts val="0"/>
              </a:spcBef>
              <a:spcAft>
                <a:spcPts val="0"/>
              </a:spcAft>
              <a:buNone/>
            </a:pPr>
            <a:r>
              <a:rPr lang="en-US" sz="4000" b="1" dirty="0">
                <a:solidFill>
                  <a:srgbClr val="FFC000"/>
                </a:solidFill>
                <a:ea typeface="Calibri"/>
                <a:cs typeface="Times New Roman"/>
              </a:rPr>
              <a:t> </a:t>
            </a:r>
          </a:p>
          <a:p>
            <a:pPr marL="0" marR="0" indent="0" algn="just">
              <a:lnSpc>
                <a:spcPct val="115000"/>
              </a:lnSpc>
              <a:spcBef>
                <a:spcPts val="0"/>
              </a:spcBef>
              <a:spcAft>
                <a:spcPts val="0"/>
              </a:spcAft>
              <a:buNone/>
            </a:pPr>
            <a:r>
              <a:rPr lang="en-US" sz="4000" b="1" dirty="0">
                <a:solidFill>
                  <a:srgbClr val="FFC000"/>
                </a:solidFill>
                <a:ea typeface="Calibri"/>
                <a:cs typeface="Times New Roman"/>
              </a:rPr>
              <a:t>In </a:t>
            </a:r>
            <a:r>
              <a:rPr lang="en-US" sz="4000" b="1" dirty="0" smtClean="0">
                <a:solidFill>
                  <a:srgbClr val="FFC000"/>
                </a:solidFill>
                <a:ea typeface="Calibri"/>
                <a:cs typeface="Times New Roman"/>
              </a:rPr>
              <a:t>exchange for </a:t>
            </a:r>
            <a:r>
              <a:rPr lang="en-US" sz="4000" b="1" dirty="0">
                <a:solidFill>
                  <a:srgbClr val="FFC000"/>
                </a:solidFill>
                <a:ea typeface="Calibri"/>
                <a:cs typeface="Times New Roman"/>
              </a:rPr>
              <a:t>the </a:t>
            </a:r>
            <a:r>
              <a:rPr lang="en-US" sz="4000" b="1" dirty="0" smtClean="0">
                <a:solidFill>
                  <a:srgbClr val="FFC000"/>
                </a:solidFill>
                <a:ea typeface="Calibri"/>
                <a:cs typeface="Times New Roman"/>
              </a:rPr>
              <a:t>payments he received, he </a:t>
            </a:r>
            <a:r>
              <a:rPr lang="en-US" sz="4000" b="1" dirty="0">
                <a:solidFill>
                  <a:srgbClr val="FFC000"/>
                </a:solidFill>
                <a:ea typeface="Calibri"/>
                <a:cs typeface="Times New Roman"/>
              </a:rPr>
              <a:t>gave </a:t>
            </a:r>
            <a:r>
              <a:rPr lang="en-US" sz="4000" b="1" dirty="0" smtClean="0">
                <a:solidFill>
                  <a:srgbClr val="FFC000"/>
                </a:solidFill>
                <a:ea typeface="Calibri"/>
                <a:cs typeface="Times New Roman"/>
              </a:rPr>
              <a:t>Vendor “A” </a:t>
            </a:r>
            <a:r>
              <a:rPr lang="en-US" sz="4000" b="1" dirty="0">
                <a:solidFill>
                  <a:srgbClr val="FFC000"/>
                </a:solidFill>
                <a:ea typeface="Calibri"/>
                <a:cs typeface="Times New Roman"/>
              </a:rPr>
              <a:t>favorable treatment during the procurement </a:t>
            </a:r>
            <a:r>
              <a:rPr lang="en-US" sz="4000" b="1" dirty="0" smtClean="0">
                <a:solidFill>
                  <a:srgbClr val="FFC000"/>
                </a:solidFill>
                <a:ea typeface="Calibri"/>
                <a:cs typeface="Times New Roman"/>
              </a:rPr>
              <a:t>process by </a:t>
            </a:r>
            <a:r>
              <a:rPr lang="en-US" sz="4000" b="1" u="sng" dirty="0" smtClean="0">
                <a:ea typeface="Calibri"/>
                <a:cs typeface="Times New Roman"/>
              </a:rPr>
              <a:t>disclosing </a:t>
            </a:r>
            <a:r>
              <a:rPr lang="en-US" sz="4000" b="1" u="sng" dirty="0">
                <a:ea typeface="Calibri"/>
                <a:cs typeface="Times New Roman"/>
              </a:rPr>
              <a:t>government budget and competitor bid information</a:t>
            </a:r>
            <a:r>
              <a:rPr lang="en-US" sz="4000" b="1" dirty="0">
                <a:solidFill>
                  <a:srgbClr val="FFC000"/>
                </a:solidFill>
                <a:ea typeface="Calibri"/>
                <a:cs typeface="Times New Roman"/>
              </a:rPr>
              <a:t>, which helped </a:t>
            </a:r>
            <a:r>
              <a:rPr lang="en-US" sz="4000" b="1" dirty="0" smtClean="0">
                <a:solidFill>
                  <a:srgbClr val="FFC000"/>
                </a:solidFill>
                <a:ea typeface="Calibri"/>
                <a:cs typeface="Times New Roman"/>
              </a:rPr>
              <a:t>Vendor </a:t>
            </a:r>
            <a:r>
              <a:rPr lang="en-US" sz="4000" b="1" dirty="0">
                <a:solidFill>
                  <a:srgbClr val="FFC000"/>
                </a:solidFill>
                <a:ea typeface="Calibri"/>
                <a:cs typeface="Times New Roman"/>
              </a:rPr>
              <a:t>“</a:t>
            </a:r>
            <a:r>
              <a:rPr lang="en-US" sz="4000" b="1" dirty="0" smtClean="0">
                <a:solidFill>
                  <a:srgbClr val="FFC000"/>
                </a:solidFill>
                <a:ea typeface="Calibri"/>
                <a:cs typeface="Times New Roman"/>
              </a:rPr>
              <a:t>A” </a:t>
            </a:r>
            <a:r>
              <a:rPr lang="en-US" sz="4000" b="1" dirty="0">
                <a:solidFill>
                  <a:srgbClr val="FFC000"/>
                </a:solidFill>
                <a:ea typeface="Calibri"/>
                <a:cs typeface="Times New Roman"/>
              </a:rPr>
              <a:t>win </a:t>
            </a:r>
            <a:r>
              <a:rPr lang="en-US" sz="4000" b="1" dirty="0" smtClean="0">
                <a:solidFill>
                  <a:srgbClr val="FFC000"/>
                </a:solidFill>
                <a:ea typeface="Calibri"/>
                <a:cs typeface="Times New Roman"/>
              </a:rPr>
              <a:t> the contracts</a:t>
            </a:r>
            <a:r>
              <a:rPr lang="en-US" sz="4000" b="1" dirty="0">
                <a:solidFill>
                  <a:srgbClr val="FFC000"/>
                </a:solidFill>
                <a:ea typeface="Calibri"/>
                <a:cs typeface="Times New Roman"/>
              </a:rPr>
              <a:t>.</a:t>
            </a:r>
          </a:p>
          <a:p>
            <a:endParaRPr lang="en-US" dirty="0"/>
          </a:p>
        </p:txBody>
      </p:sp>
    </p:spTree>
    <p:extLst>
      <p:ext uri="{BB962C8B-B14F-4D97-AF65-F5344CB8AC3E}">
        <p14:creationId xmlns:p14="http://schemas.microsoft.com/office/powerpoint/2010/main" val="1592947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solidFill>
                  <a:srgbClr val="FFFF00"/>
                </a:solidFill>
              </a:rPr>
              <a:t>#6</a:t>
            </a:r>
            <a:br>
              <a:rPr lang="en-US" sz="2800" b="1" dirty="0" smtClean="0">
                <a:solidFill>
                  <a:srgbClr val="FFFF00"/>
                </a:solidFill>
              </a:rPr>
            </a:br>
            <a:r>
              <a:rPr lang="en-US" sz="2800" b="1" dirty="0" smtClean="0">
                <a:solidFill>
                  <a:srgbClr val="FFFF00"/>
                </a:solidFill>
              </a:rPr>
              <a:t>Charter School Director Resigns </a:t>
            </a:r>
            <a:br>
              <a:rPr lang="en-US" sz="2800" b="1" dirty="0" smtClean="0">
                <a:solidFill>
                  <a:srgbClr val="FFFF00"/>
                </a:solidFill>
              </a:rPr>
            </a:br>
            <a:r>
              <a:rPr lang="en-US" sz="2800" b="1" dirty="0" smtClean="0">
                <a:solidFill>
                  <a:srgbClr val="FFFF00"/>
                </a:solidFill>
              </a:rPr>
              <a:t>Over Conflict of Interest</a:t>
            </a:r>
            <a:endParaRPr lang="en-US" sz="2800" b="1" dirty="0">
              <a:solidFill>
                <a:srgbClr val="FFFF00"/>
              </a:solidFill>
            </a:endParaRPr>
          </a:p>
        </p:txBody>
      </p:sp>
      <p:sp>
        <p:nvSpPr>
          <p:cNvPr id="3" name="Content Placeholder 2"/>
          <p:cNvSpPr>
            <a:spLocks noGrp="1"/>
          </p:cNvSpPr>
          <p:nvPr>
            <p:ph idx="1"/>
          </p:nvPr>
        </p:nvSpPr>
        <p:spPr>
          <a:xfrm>
            <a:off x="457200" y="1752600"/>
            <a:ext cx="8229600" cy="4373563"/>
          </a:xfrm>
        </p:spPr>
        <p:txBody>
          <a:bodyPr>
            <a:normAutofit fontScale="92500" lnSpcReduction="10000"/>
          </a:bodyPr>
          <a:lstStyle/>
          <a:p>
            <a:pPr marL="0" indent="0" algn="just" fontAlgn="base">
              <a:buNone/>
            </a:pPr>
            <a:r>
              <a:rPr lang="en-US" sz="2800" b="1" dirty="0">
                <a:solidFill>
                  <a:srgbClr val="FFC000"/>
                </a:solidFill>
                <a:latin typeface="Arial"/>
              </a:rPr>
              <a:t>Four Albuquerque charter schools </a:t>
            </a:r>
            <a:r>
              <a:rPr lang="en-US" sz="2800" b="1" dirty="0" smtClean="0">
                <a:solidFill>
                  <a:srgbClr val="FFC000"/>
                </a:solidFill>
                <a:latin typeface="Arial"/>
              </a:rPr>
              <a:t>put </a:t>
            </a:r>
            <a:r>
              <a:rPr lang="en-US" sz="2800" b="1" dirty="0">
                <a:solidFill>
                  <a:srgbClr val="FFC000"/>
                </a:solidFill>
                <a:latin typeface="Arial"/>
              </a:rPr>
              <a:t>their director on paid administrative leave amidst an FBI investigation.</a:t>
            </a:r>
          </a:p>
          <a:p>
            <a:pPr algn="just" fontAlgn="base"/>
            <a:endParaRPr lang="en-US" sz="2800" b="1" dirty="0" smtClean="0">
              <a:solidFill>
                <a:srgbClr val="FFC000"/>
              </a:solidFill>
              <a:latin typeface="Arial"/>
            </a:endParaRPr>
          </a:p>
          <a:p>
            <a:pPr marL="0" indent="0" algn="just" fontAlgn="base">
              <a:buNone/>
            </a:pPr>
            <a:r>
              <a:rPr lang="en-US" sz="2800" b="1" dirty="0" smtClean="0">
                <a:solidFill>
                  <a:srgbClr val="FFC000"/>
                </a:solidFill>
                <a:latin typeface="Arial"/>
              </a:rPr>
              <a:t>The </a:t>
            </a:r>
            <a:r>
              <a:rPr lang="en-US" sz="2800" b="1" dirty="0">
                <a:solidFill>
                  <a:srgbClr val="FFC000"/>
                </a:solidFill>
                <a:latin typeface="Arial"/>
              </a:rPr>
              <a:t>state </a:t>
            </a:r>
            <a:r>
              <a:rPr lang="en-US" sz="2800" b="1" dirty="0" smtClean="0">
                <a:solidFill>
                  <a:srgbClr val="FFC000"/>
                </a:solidFill>
                <a:latin typeface="Arial"/>
              </a:rPr>
              <a:t>auditor’s office reported an apparent conflict of interest when they discovered that the </a:t>
            </a:r>
            <a:r>
              <a:rPr lang="en-US" sz="2800" b="1" dirty="0">
                <a:solidFill>
                  <a:srgbClr val="FFC000"/>
                </a:solidFill>
                <a:latin typeface="Arial"/>
              </a:rPr>
              <a:t>school system awarded contracts to an aviation company owned by the schools' </a:t>
            </a:r>
            <a:r>
              <a:rPr lang="en-US" sz="2800" b="1" dirty="0" smtClean="0">
                <a:solidFill>
                  <a:srgbClr val="FFC000"/>
                </a:solidFill>
                <a:latin typeface="Arial"/>
              </a:rPr>
              <a:t>director. </a:t>
            </a:r>
          </a:p>
          <a:p>
            <a:pPr marL="0" indent="0" algn="just" fontAlgn="base">
              <a:buNone/>
            </a:pPr>
            <a:endParaRPr lang="en-US" sz="2800" b="1" dirty="0">
              <a:solidFill>
                <a:srgbClr val="FFC000"/>
              </a:solidFill>
              <a:latin typeface="Arial"/>
            </a:endParaRPr>
          </a:p>
          <a:p>
            <a:pPr marL="0" indent="0" algn="just" fontAlgn="base">
              <a:buNone/>
            </a:pPr>
            <a:r>
              <a:rPr lang="en-US" sz="2800" b="1" dirty="0" smtClean="0">
                <a:solidFill>
                  <a:srgbClr val="FFC000"/>
                </a:solidFill>
                <a:latin typeface="Arial"/>
              </a:rPr>
              <a:t>The contracts, totaling more than $1 million since 2008 for </a:t>
            </a:r>
            <a:r>
              <a:rPr lang="en-US" sz="2800" b="1" dirty="0">
                <a:solidFill>
                  <a:srgbClr val="FFC000"/>
                </a:solidFill>
                <a:latin typeface="Arial"/>
              </a:rPr>
              <a:t>the schools' aviation </a:t>
            </a:r>
            <a:r>
              <a:rPr lang="en-US" sz="2800" b="1" dirty="0" smtClean="0">
                <a:solidFill>
                  <a:srgbClr val="FFC000"/>
                </a:solidFill>
                <a:latin typeface="Arial"/>
              </a:rPr>
              <a:t>program.</a:t>
            </a:r>
            <a:endParaRPr lang="en-US" sz="2800" b="1" dirty="0">
              <a:solidFill>
                <a:srgbClr val="FFC000"/>
              </a:solidFill>
              <a:latin typeface="Arial"/>
            </a:endParaRPr>
          </a:p>
          <a:p>
            <a:pPr fontAlgn="base"/>
            <a:endParaRPr lang="en-US" dirty="0" smtClean="0">
              <a:solidFill>
                <a:srgbClr val="FFC000"/>
              </a:solidFill>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FF00"/>
                </a:solidFill>
              </a:rPr>
              <a:t>Procurement Fraud </a:t>
            </a:r>
            <a:br>
              <a:rPr lang="en-US" sz="3600" b="1" dirty="0" smtClean="0">
                <a:solidFill>
                  <a:srgbClr val="FFFF00"/>
                </a:solidFill>
              </a:rPr>
            </a:br>
            <a:endParaRPr lang="en-US" sz="2400" b="1" dirty="0">
              <a:solidFill>
                <a:srgbClr val="FFFF00"/>
              </a:solidFill>
            </a:endParaRPr>
          </a:p>
        </p:txBody>
      </p:sp>
      <p:sp>
        <p:nvSpPr>
          <p:cNvPr id="3" name="Content Placeholder 2"/>
          <p:cNvSpPr>
            <a:spLocks noGrp="1"/>
          </p:cNvSpPr>
          <p:nvPr>
            <p:ph idx="1"/>
          </p:nvPr>
        </p:nvSpPr>
        <p:spPr/>
        <p:txBody>
          <a:bodyPr>
            <a:normAutofit fontScale="92500"/>
          </a:bodyPr>
          <a:lstStyle/>
          <a:p>
            <a:pPr marL="0" indent="0" algn="just">
              <a:buNone/>
            </a:pPr>
            <a:r>
              <a:rPr lang="en-US" b="1" dirty="0">
                <a:solidFill>
                  <a:srgbClr val="FFC000"/>
                </a:solidFill>
              </a:rPr>
              <a:t>Procurement fraud is the second most frequently reported form of economic crime behind asset misappropriation, according to a </a:t>
            </a:r>
            <a:r>
              <a:rPr lang="en-US" b="1" dirty="0" smtClean="0">
                <a:solidFill>
                  <a:srgbClr val="FFC000"/>
                </a:solidFill>
              </a:rPr>
              <a:t>study.</a:t>
            </a:r>
          </a:p>
          <a:p>
            <a:pPr algn="just"/>
            <a:endParaRPr lang="en-US" sz="2600" b="1" dirty="0">
              <a:solidFill>
                <a:srgbClr val="FFC000"/>
              </a:solidFill>
            </a:endParaRPr>
          </a:p>
          <a:p>
            <a:pPr marL="0" indent="0" algn="just">
              <a:buNone/>
            </a:pPr>
            <a:r>
              <a:rPr lang="en-US" b="1" dirty="0" smtClean="0">
                <a:solidFill>
                  <a:srgbClr val="FFC000"/>
                </a:solidFill>
              </a:rPr>
              <a:t>The </a:t>
            </a:r>
            <a:r>
              <a:rPr lang="en-US" b="1" dirty="0">
                <a:solidFill>
                  <a:srgbClr val="FFC000"/>
                </a:solidFill>
              </a:rPr>
              <a:t>PwC Global Economic Crime Survey 2014 showed 29 </a:t>
            </a:r>
            <a:r>
              <a:rPr lang="en-US" b="1" dirty="0" smtClean="0">
                <a:solidFill>
                  <a:srgbClr val="FFC000"/>
                </a:solidFill>
              </a:rPr>
              <a:t>percent </a:t>
            </a:r>
            <a:r>
              <a:rPr lang="en-US" b="1" dirty="0">
                <a:solidFill>
                  <a:srgbClr val="FFC000"/>
                </a:solidFill>
              </a:rPr>
              <a:t>of </a:t>
            </a:r>
            <a:r>
              <a:rPr lang="en-US" b="1" dirty="0" smtClean="0">
                <a:solidFill>
                  <a:srgbClr val="FFC000"/>
                </a:solidFill>
              </a:rPr>
              <a:t>organizations </a:t>
            </a:r>
            <a:r>
              <a:rPr lang="en-US" b="1" dirty="0">
                <a:solidFill>
                  <a:srgbClr val="FFC000"/>
                </a:solidFill>
              </a:rPr>
              <a:t>had experienced procurement fraud, and it was most common at the </a:t>
            </a:r>
            <a:r>
              <a:rPr lang="en-US" b="1" dirty="0" smtClean="0">
                <a:solidFill>
                  <a:srgbClr val="FFC000"/>
                </a:solidFill>
              </a:rPr>
              <a:t>RFP vendor </a:t>
            </a:r>
            <a:r>
              <a:rPr lang="en-US" b="1" dirty="0">
                <a:solidFill>
                  <a:srgbClr val="FFC000"/>
                </a:solidFill>
              </a:rPr>
              <a:t>selection stage, followed by the bid process</a:t>
            </a:r>
            <a:r>
              <a:rPr lang="en-US" b="1" dirty="0" smtClean="0">
                <a:solidFill>
                  <a:srgbClr val="FFC000"/>
                </a:solidFill>
              </a:rPr>
              <a:t>.</a:t>
            </a:r>
          </a:p>
          <a:p>
            <a:pPr marL="0" indent="0">
              <a:buNone/>
            </a:pPr>
            <a:endParaRPr lang="en-US" dirty="0"/>
          </a:p>
        </p:txBody>
      </p:sp>
    </p:spTree>
    <p:extLst>
      <p:ext uri="{BB962C8B-B14F-4D97-AF65-F5344CB8AC3E}">
        <p14:creationId xmlns:p14="http://schemas.microsoft.com/office/powerpoint/2010/main" val="15929471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600" b="1" dirty="0" smtClean="0">
                <a:solidFill>
                  <a:prstClr val="black"/>
                </a:solidFill>
              </a:rPr>
              <a:t/>
            </a:r>
            <a:br>
              <a:rPr lang="en-US" sz="3600" b="1" dirty="0" smtClean="0">
                <a:solidFill>
                  <a:prstClr val="black"/>
                </a:solidFill>
              </a:rPr>
            </a:br>
            <a:r>
              <a:rPr lang="en-US" sz="2800" b="1" dirty="0" smtClean="0">
                <a:solidFill>
                  <a:srgbClr val="FFFF00"/>
                </a:solidFill>
              </a:rPr>
              <a:t>#7</a:t>
            </a:r>
            <a:br>
              <a:rPr lang="en-US" sz="2800" b="1" dirty="0" smtClean="0">
                <a:solidFill>
                  <a:srgbClr val="FFFF00"/>
                </a:solidFill>
              </a:rPr>
            </a:br>
            <a:r>
              <a:rPr lang="en-US" sz="2800" b="1" dirty="0" smtClean="0">
                <a:solidFill>
                  <a:srgbClr val="FFFF00"/>
                </a:solidFill>
              </a:rPr>
              <a:t>County </a:t>
            </a:r>
            <a:r>
              <a:rPr lang="en-US" sz="2800" b="1" dirty="0">
                <a:solidFill>
                  <a:srgbClr val="FFFF00"/>
                </a:solidFill>
              </a:rPr>
              <a:t>Employee </a:t>
            </a:r>
            <a:r>
              <a:rPr lang="en-US" sz="2800" b="1" dirty="0" smtClean="0">
                <a:solidFill>
                  <a:srgbClr val="FFFF00"/>
                </a:solidFill>
              </a:rPr>
              <a:t/>
            </a:r>
            <a:br>
              <a:rPr lang="en-US" sz="2800" b="1" dirty="0" smtClean="0">
                <a:solidFill>
                  <a:srgbClr val="FFFF00"/>
                </a:solidFill>
              </a:rPr>
            </a:br>
            <a:r>
              <a:rPr lang="en-US" sz="2800" b="1" dirty="0" smtClean="0">
                <a:solidFill>
                  <a:srgbClr val="FFFF00"/>
                </a:solidFill>
              </a:rPr>
              <a:t>Falsified </a:t>
            </a:r>
            <a:r>
              <a:rPr lang="en-US" sz="2800" b="1" dirty="0">
                <a:solidFill>
                  <a:srgbClr val="FFFF00"/>
                </a:solidFill>
              </a:rPr>
              <a:t>Documents </a:t>
            </a:r>
            <a:r>
              <a:rPr lang="en-US" sz="2800" b="1" dirty="0" smtClean="0">
                <a:solidFill>
                  <a:srgbClr val="FFFF00"/>
                </a:solidFill>
              </a:rPr>
              <a:t>for </a:t>
            </a:r>
            <a:r>
              <a:rPr lang="en-US" sz="2800" b="1" dirty="0">
                <a:solidFill>
                  <a:srgbClr val="FFFF00"/>
                </a:solidFill>
              </a:rPr>
              <a:t>Personal Gain</a:t>
            </a:r>
            <a:br>
              <a:rPr lang="en-US" sz="2800" b="1" dirty="0">
                <a:solidFill>
                  <a:srgbClr val="FFFF00"/>
                </a:solidFill>
              </a:rPr>
            </a:br>
            <a:endParaRPr lang="en-US" sz="2800" dirty="0">
              <a:solidFill>
                <a:srgbClr val="FFFF00"/>
              </a:solidFill>
            </a:endParaRPr>
          </a:p>
        </p:txBody>
      </p:sp>
      <p:sp>
        <p:nvSpPr>
          <p:cNvPr id="3" name="Content Placeholder 2"/>
          <p:cNvSpPr>
            <a:spLocks noGrp="1"/>
          </p:cNvSpPr>
          <p:nvPr>
            <p:ph idx="1"/>
          </p:nvPr>
        </p:nvSpPr>
        <p:spPr>
          <a:xfrm>
            <a:off x="152400" y="1600200"/>
            <a:ext cx="8534400" cy="4525963"/>
          </a:xfrm>
        </p:spPr>
        <p:txBody>
          <a:bodyPr>
            <a:normAutofit lnSpcReduction="10000"/>
          </a:bodyPr>
          <a:lstStyle/>
          <a:p>
            <a:pPr lvl="0">
              <a:buNone/>
            </a:pPr>
            <a:endParaRPr lang="en-US" sz="1200" b="1" dirty="0">
              <a:solidFill>
                <a:prstClr val="black"/>
              </a:solidFill>
            </a:endParaRPr>
          </a:p>
          <a:p>
            <a:pPr lvl="0" algn="just">
              <a:buNone/>
            </a:pPr>
            <a:r>
              <a:rPr lang="en-US" sz="2700" b="1" dirty="0">
                <a:solidFill>
                  <a:srgbClr val="FFC000"/>
                </a:solidFill>
              </a:rPr>
              <a:t>	A county employee was taken into custody on charges of forgery, felony theft by conversion and financial transaction card fraud. The amount in question is estimated to be in excess of $10,000. </a:t>
            </a:r>
          </a:p>
          <a:p>
            <a:pPr lvl="0" algn="just">
              <a:buNone/>
            </a:pPr>
            <a:endParaRPr lang="en-US" sz="1300" b="1" dirty="0">
              <a:solidFill>
                <a:srgbClr val="FFC000"/>
              </a:solidFill>
            </a:endParaRPr>
          </a:p>
          <a:p>
            <a:pPr lvl="0" algn="just">
              <a:buNone/>
            </a:pPr>
            <a:r>
              <a:rPr lang="en-US" sz="2700" b="1" dirty="0">
                <a:solidFill>
                  <a:srgbClr val="FFC000"/>
                </a:solidFill>
              </a:rPr>
              <a:t>	Investigators have determined that a county employee falsified government documents and used government funds for personal use.  The employee used a county credit card for personal purchases and then modified billing statements to make them appear valid by altering county purchase orders and receipts. </a:t>
            </a:r>
          </a:p>
          <a:p>
            <a:endParaRPr lang="en-US" b="1" dirty="0">
              <a:solidFill>
                <a:srgbClr val="FFC000"/>
              </a:solidFill>
            </a:endParaRPr>
          </a:p>
        </p:txBody>
      </p:sp>
    </p:spTree>
    <p:extLst>
      <p:ext uri="{BB962C8B-B14F-4D97-AF65-F5344CB8AC3E}">
        <p14:creationId xmlns:p14="http://schemas.microsoft.com/office/powerpoint/2010/main" val="2815924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600" b="1" dirty="0" smtClean="0">
                <a:solidFill>
                  <a:srgbClr val="FFFF00"/>
                </a:solidFill>
              </a:rPr>
              <a:t/>
            </a:r>
            <a:br>
              <a:rPr lang="en-US" sz="3600" b="1" dirty="0" smtClean="0">
                <a:solidFill>
                  <a:srgbClr val="FFFF00"/>
                </a:solidFill>
              </a:rPr>
            </a:br>
            <a:r>
              <a:rPr lang="en-US" sz="2800" b="1" dirty="0" smtClean="0">
                <a:solidFill>
                  <a:srgbClr val="FFFF00"/>
                </a:solidFill>
              </a:rPr>
              <a:t>#8</a:t>
            </a:r>
            <a:br>
              <a:rPr lang="en-US" sz="2800" b="1" dirty="0" smtClean="0">
                <a:solidFill>
                  <a:srgbClr val="FFFF00"/>
                </a:solidFill>
              </a:rPr>
            </a:br>
            <a:r>
              <a:rPr lang="en-US" sz="2800" b="1" dirty="0" smtClean="0">
                <a:solidFill>
                  <a:srgbClr val="FFFF00"/>
                </a:solidFill>
              </a:rPr>
              <a:t>Purchasing </a:t>
            </a:r>
            <a:r>
              <a:rPr lang="en-US" sz="2800" b="1" dirty="0">
                <a:solidFill>
                  <a:srgbClr val="FFFF00"/>
                </a:solidFill>
              </a:rPr>
              <a:t>Agents Arrested </a:t>
            </a:r>
            <a:r>
              <a:rPr lang="en-US" sz="2800" b="1" dirty="0" smtClean="0">
                <a:solidFill>
                  <a:srgbClr val="FFFF00"/>
                </a:solidFill>
              </a:rPr>
              <a:t/>
            </a:r>
            <a:br>
              <a:rPr lang="en-US" sz="2800" b="1" dirty="0" smtClean="0">
                <a:solidFill>
                  <a:srgbClr val="FFFF00"/>
                </a:solidFill>
              </a:rPr>
            </a:br>
            <a:r>
              <a:rPr lang="en-US" sz="2800" b="1" dirty="0" smtClean="0">
                <a:solidFill>
                  <a:srgbClr val="FFFF00"/>
                </a:solidFill>
              </a:rPr>
              <a:t>In </a:t>
            </a:r>
            <a:r>
              <a:rPr lang="en-US" sz="2800" b="1" dirty="0">
                <a:solidFill>
                  <a:srgbClr val="FFFF00"/>
                </a:solidFill>
              </a:rPr>
              <a:t>Kickback Scheme</a:t>
            </a:r>
            <a:br>
              <a:rPr lang="en-US" sz="2800" b="1" dirty="0">
                <a:solidFill>
                  <a:srgbClr val="FFFF00"/>
                </a:solidFill>
              </a:rPr>
            </a:br>
            <a:endParaRPr lang="en-US" sz="2800" dirty="0">
              <a:solidFill>
                <a:srgbClr val="FFFF00"/>
              </a:solidFill>
            </a:endParaRPr>
          </a:p>
        </p:txBody>
      </p:sp>
      <p:sp>
        <p:nvSpPr>
          <p:cNvPr id="3" name="Content Placeholder 2"/>
          <p:cNvSpPr>
            <a:spLocks noGrp="1"/>
          </p:cNvSpPr>
          <p:nvPr>
            <p:ph idx="1"/>
          </p:nvPr>
        </p:nvSpPr>
        <p:spPr>
          <a:xfrm>
            <a:off x="228600" y="1600200"/>
            <a:ext cx="8458200" cy="4953000"/>
          </a:xfrm>
        </p:spPr>
        <p:txBody>
          <a:bodyPr>
            <a:normAutofit fontScale="92500" lnSpcReduction="10000"/>
          </a:bodyPr>
          <a:lstStyle/>
          <a:p>
            <a:pPr lvl="0">
              <a:buNone/>
            </a:pPr>
            <a:endParaRPr lang="en-US" sz="1200" b="1" dirty="0">
              <a:solidFill>
                <a:prstClr val="black"/>
              </a:solidFill>
            </a:endParaRPr>
          </a:p>
          <a:p>
            <a:pPr lvl="0" algn="just">
              <a:buNone/>
            </a:pPr>
            <a:r>
              <a:rPr lang="en-US" sz="1800" b="1" dirty="0" smtClean="0">
                <a:solidFill>
                  <a:srgbClr val="FFC000"/>
                </a:solidFill>
              </a:rPr>
              <a:t>	</a:t>
            </a:r>
            <a:r>
              <a:rPr lang="en-US" sz="2400" b="1" dirty="0" smtClean="0">
                <a:solidFill>
                  <a:srgbClr val="FFC000"/>
                </a:solidFill>
              </a:rPr>
              <a:t>The </a:t>
            </a:r>
            <a:r>
              <a:rPr lang="en-US" sz="2400" b="1" dirty="0">
                <a:solidFill>
                  <a:srgbClr val="FFC000"/>
                </a:solidFill>
              </a:rPr>
              <a:t>head of an office supply company and 22 purchasing agents were arrested and accused of taking part in a kickback scheme that </a:t>
            </a:r>
            <a:r>
              <a:rPr lang="en-US" sz="2400" b="1" dirty="0" smtClean="0">
                <a:solidFill>
                  <a:srgbClr val="FFC000"/>
                </a:solidFill>
              </a:rPr>
              <a:t>defrauded public entities of </a:t>
            </a:r>
            <a:r>
              <a:rPr lang="en-US" sz="2400" b="1" dirty="0">
                <a:solidFill>
                  <a:srgbClr val="FFC000"/>
                </a:solidFill>
              </a:rPr>
              <a:t>$1.8 million.</a:t>
            </a:r>
            <a:endParaRPr lang="en-US" sz="1200" b="1" dirty="0">
              <a:solidFill>
                <a:srgbClr val="FFC000"/>
              </a:solidFill>
            </a:endParaRPr>
          </a:p>
          <a:p>
            <a:pPr lvl="0" algn="just">
              <a:buNone/>
            </a:pPr>
            <a:r>
              <a:rPr lang="en-US" sz="1200" b="1" dirty="0">
                <a:solidFill>
                  <a:srgbClr val="FFC000"/>
                </a:solidFill>
              </a:rPr>
              <a:t>	</a:t>
            </a:r>
          </a:p>
          <a:p>
            <a:pPr lvl="0" algn="just">
              <a:buNone/>
            </a:pPr>
            <a:r>
              <a:rPr lang="en-US" sz="1800" b="1" dirty="0">
                <a:solidFill>
                  <a:srgbClr val="FFC000"/>
                </a:solidFill>
              </a:rPr>
              <a:t>	</a:t>
            </a:r>
            <a:r>
              <a:rPr lang="en-US" sz="2400" b="1" dirty="0">
                <a:solidFill>
                  <a:srgbClr val="FFC000"/>
                </a:solidFill>
              </a:rPr>
              <a:t>The </a:t>
            </a:r>
            <a:r>
              <a:rPr lang="en-US" sz="2400" b="1" dirty="0" smtClean="0">
                <a:solidFill>
                  <a:srgbClr val="FFC000"/>
                </a:solidFill>
              </a:rPr>
              <a:t>organizer of </a:t>
            </a:r>
            <a:r>
              <a:rPr lang="en-US" sz="2400" b="1" dirty="0">
                <a:solidFill>
                  <a:srgbClr val="FFC000"/>
                </a:solidFill>
              </a:rPr>
              <a:t>the scheme was the owner of an office supply company.  As part of the scheme, the office supply company offered a 25 percent kickback to purchasing agents of customers who agreed to buy supplies and then to approve deliveries that were 50 percent short of the ordered amount.</a:t>
            </a:r>
            <a:endParaRPr lang="en-US" sz="1000" b="1" dirty="0">
              <a:solidFill>
                <a:srgbClr val="FFC000"/>
              </a:solidFill>
            </a:endParaRPr>
          </a:p>
          <a:p>
            <a:pPr lvl="0" algn="just">
              <a:buNone/>
            </a:pPr>
            <a:r>
              <a:rPr lang="en-US" sz="1000" b="1" dirty="0">
                <a:solidFill>
                  <a:srgbClr val="FFC000"/>
                </a:solidFill>
              </a:rPr>
              <a:t>	</a:t>
            </a:r>
          </a:p>
          <a:p>
            <a:pPr lvl="0" algn="just">
              <a:buNone/>
            </a:pPr>
            <a:r>
              <a:rPr lang="en-US" sz="1800" b="1" dirty="0">
                <a:solidFill>
                  <a:srgbClr val="FFC000"/>
                </a:solidFill>
              </a:rPr>
              <a:t>	</a:t>
            </a:r>
            <a:r>
              <a:rPr lang="en-US" sz="2400" b="1" dirty="0">
                <a:solidFill>
                  <a:srgbClr val="FFC000"/>
                </a:solidFill>
              </a:rPr>
              <a:t>The office supply company would ship 500 boxes of copier paper to a customer, then state in the invoice that the shipment was for 1,000 boxes and bill the firm accordingly.   Corrupt purchasing agents would receive a kickback of 25 percent of the value of the undelivered supplies. </a:t>
            </a:r>
          </a:p>
          <a:p>
            <a:endParaRPr lang="en-US" dirty="0"/>
          </a:p>
        </p:txBody>
      </p:sp>
    </p:spTree>
    <p:extLst>
      <p:ext uri="{BB962C8B-B14F-4D97-AF65-F5344CB8AC3E}">
        <p14:creationId xmlns:p14="http://schemas.microsoft.com/office/powerpoint/2010/main" val="2362535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lvl="0"/>
            <a:r>
              <a:rPr lang="en-US" sz="4000" b="1" dirty="0" smtClean="0">
                <a:solidFill>
                  <a:srgbClr val="FFFF00"/>
                </a:solidFill>
              </a:rPr>
              <a:t/>
            </a:r>
            <a:br>
              <a:rPr lang="en-US" sz="4000" b="1" dirty="0" smtClean="0">
                <a:solidFill>
                  <a:srgbClr val="FFFF00"/>
                </a:solidFill>
              </a:rPr>
            </a:br>
            <a:r>
              <a:rPr lang="en-US" sz="3100" b="1" dirty="0" smtClean="0">
                <a:solidFill>
                  <a:srgbClr val="FFFF00"/>
                </a:solidFill>
              </a:rPr>
              <a:t>#9</a:t>
            </a:r>
            <a:br>
              <a:rPr lang="en-US" sz="3100" b="1" dirty="0" smtClean="0">
                <a:solidFill>
                  <a:srgbClr val="FFFF00"/>
                </a:solidFill>
              </a:rPr>
            </a:br>
            <a:r>
              <a:rPr lang="en-US" sz="3100" b="1" dirty="0" smtClean="0">
                <a:solidFill>
                  <a:srgbClr val="FFFF00"/>
                </a:solidFill>
              </a:rPr>
              <a:t>Purchasing </a:t>
            </a:r>
            <a:r>
              <a:rPr lang="en-US" sz="3100" b="1" dirty="0">
                <a:solidFill>
                  <a:srgbClr val="FFFF00"/>
                </a:solidFill>
              </a:rPr>
              <a:t>Agent Indicted</a:t>
            </a:r>
            <a:r>
              <a:rPr lang="en-US" sz="3100" b="1" dirty="0">
                <a:solidFill>
                  <a:prstClr val="black"/>
                </a:solidFill>
              </a:rPr>
              <a:t/>
            </a:r>
            <a:br>
              <a:rPr lang="en-US" sz="3100" b="1" dirty="0">
                <a:solidFill>
                  <a:prstClr val="black"/>
                </a:solidFill>
              </a:rPr>
            </a:br>
            <a:endParaRPr lang="en-US" sz="3100" dirty="0"/>
          </a:p>
        </p:txBody>
      </p:sp>
      <p:sp>
        <p:nvSpPr>
          <p:cNvPr id="3" name="Content Placeholder 2"/>
          <p:cNvSpPr>
            <a:spLocks noGrp="1"/>
          </p:cNvSpPr>
          <p:nvPr>
            <p:ph idx="1"/>
          </p:nvPr>
        </p:nvSpPr>
        <p:spPr>
          <a:xfrm>
            <a:off x="228600" y="1447800"/>
            <a:ext cx="8458200" cy="5105400"/>
          </a:xfrm>
        </p:spPr>
        <p:txBody>
          <a:bodyPr>
            <a:normAutofit/>
          </a:bodyPr>
          <a:lstStyle/>
          <a:p>
            <a:pPr lvl="0" algn="just">
              <a:buNone/>
            </a:pPr>
            <a:r>
              <a:rPr lang="en-US" sz="2600" b="1" dirty="0" smtClean="0">
                <a:solidFill>
                  <a:srgbClr val="FFC000"/>
                </a:solidFill>
              </a:rPr>
              <a:t>	The District </a:t>
            </a:r>
            <a:r>
              <a:rPr lang="en-US" sz="2600" b="1" dirty="0">
                <a:solidFill>
                  <a:srgbClr val="FFC000"/>
                </a:solidFill>
              </a:rPr>
              <a:t>Attorney's office </a:t>
            </a:r>
            <a:r>
              <a:rPr lang="en-US" sz="2600" b="1" dirty="0" smtClean="0">
                <a:solidFill>
                  <a:srgbClr val="FFC000"/>
                </a:solidFill>
              </a:rPr>
              <a:t>indicted </a:t>
            </a:r>
            <a:r>
              <a:rPr lang="en-US" sz="2600" b="1" dirty="0">
                <a:solidFill>
                  <a:srgbClr val="FFC000"/>
                </a:solidFill>
              </a:rPr>
              <a:t>a </a:t>
            </a:r>
            <a:r>
              <a:rPr lang="en-US" sz="2600" b="1" dirty="0" smtClean="0">
                <a:solidFill>
                  <a:srgbClr val="FFC000"/>
                </a:solidFill>
              </a:rPr>
              <a:t>former purchasing </a:t>
            </a:r>
            <a:r>
              <a:rPr lang="en-US" sz="2600" b="1" dirty="0">
                <a:solidFill>
                  <a:srgbClr val="FFC000"/>
                </a:solidFill>
              </a:rPr>
              <a:t>agent for stealing $1.2 million from </a:t>
            </a:r>
            <a:r>
              <a:rPr lang="en-US" sz="2600" b="1" dirty="0" smtClean="0">
                <a:solidFill>
                  <a:srgbClr val="FFC000"/>
                </a:solidFill>
              </a:rPr>
              <a:t>a school district.</a:t>
            </a:r>
            <a:endParaRPr lang="en-US" sz="2600" b="1" dirty="0">
              <a:solidFill>
                <a:srgbClr val="FFC000"/>
              </a:solidFill>
            </a:endParaRPr>
          </a:p>
          <a:p>
            <a:pPr lvl="0" algn="just">
              <a:buNone/>
            </a:pPr>
            <a:r>
              <a:rPr lang="en-US" sz="1800" b="1" dirty="0">
                <a:solidFill>
                  <a:srgbClr val="FFC000"/>
                </a:solidFill>
              </a:rPr>
              <a:t/>
            </a:r>
            <a:br>
              <a:rPr lang="en-US" sz="1800" b="1" dirty="0">
                <a:solidFill>
                  <a:srgbClr val="FFC000"/>
                </a:solidFill>
              </a:rPr>
            </a:br>
            <a:r>
              <a:rPr lang="en-US" sz="2600" b="1" dirty="0">
                <a:solidFill>
                  <a:srgbClr val="FFC000"/>
                </a:solidFill>
              </a:rPr>
              <a:t>The purchasing agent was responsible for ordering and approving payment for all </a:t>
            </a:r>
            <a:r>
              <a:rPr lang="en-US" sz="2600" b="1" dirty="0" smtClean="0">
                <a:solidFill>
                  <a:srgbClr val="FFC000"/>
                </a:solidFill>
              </a:rPr>
              <a:t>supplies </a:t>
            </a:r>
            <a:r>
              <a:rPr lang="en-US" sz="2600" b="1" dirty="0">
                <a:solidFill>
                  <a:srgbClr val="FFC000"/>
                </a:solidFill>
              </a:rPr>
              <a:t>and </a:t>
            </a:r>
            <a:r>
              <a:rPr lang="en-US" sz="2600" b="1" dirty="0" smtClean="0">
                <a:solidFill>
                  <a:srgbClr val="FFC000"/>
                </a:solidFill>
              </a:rPr>
              <a:t>materials.</a:t>
            </a:r>
            <a:r>
              <a:rPr lang="en-US" sz="2600" b="1" dirty="0">
                <a:solidFill>
                  <a:srgbClr val="FFC000"/>
                </a:solidFill>
              </a:rPr>
              <a:t>	</a:t>
            </a:r>
            <a:r>
              <a:rPr lang="en-US" sz="2600" b="1" dirty="0" smtClean="0">
                <a:solidFill>
                  <a:srgbClr val="FFC000"/>
                </a:solidFill>
              </a:rPr>
              <a:t>The purchasing agent instructed </a:t>
            </a:r>
            <a:r>
              <a:rPr lang="en-US" sz="2600" b="1" dirty="0">
                <a:solidFill>
                  <a:srgbClr val="FFC000"/>
                </a:solidFill>
              </a:rPr>
              <a:t>vendors to submit false invoices for goods that were never </a:t>
            </a:r>
            <a:r>
              <a:rPr lang="en-US" sz="2600" b="1" dirty="0" smtClean="0">
                <a:solidFill>
                  <a:srgbClr val="FFC000"/>
                </a:solidFill>
              </a:rPr>
              <a:t>delivered and </a:t>
            </a:r>
            <a:r>
              <a:rPr lang="en-US" sz="2600" b="1" dirty="0">
                <a:solidFill>
                  <a:srgbClr val="FFC000"/>
                </a:solidFill>
              </a:rPr>
              <a:t>approved </a:t>
            </a:r>
            <a:r>
              <a:rPr lang="en-US" sz="2600" b="1" dirty="0" smtClean="0">
                <a:solidFill>
                  <a:srgbClr val="FFC000"/>
                </a:solidFill>
              </a:rPr>
              <a:t>invoices for payment in </a:t>
            </a:r>
            <a:r>
              <a:rPr lang="en-US" sz="2600" b="1" dirty="0">
                <a:solidFill>
                  <a:srgbClr val="FFC000"/>
                </a:solidFill>
              </a:rPr>
              <a:t>exchange for money, jewelry, trips</a:t>
            </a:r>
            <a:r>
              <a:rPr lang="en-US" sz="2600" b="1" dirty="0" smtClean="0">
                <a:solidFill>
                  <a:srgbClr val="FFC000"/>
                </a:solidFill>
              </a:rPr>
              <a:t>, and cars. </a:t>
            </a:r>
          </a:p>
          <a:p>
            <a:pPr lvl="0" algn="just">
              <a:buNone/>
            </a:pPr>
            <a:r>
              <a:rPr lang="en-US" sz="1800" b="1" dirty="0">
                <a:solidFill>
                  <a:srgbClr val="FFC000"/>
                </a:solidFill>
              </a:rPr>
              <a:t>	</a:t>
            </a:r>
            <a:endParaRPr lang="en-US" sz="1800" b="1" dirty="0" smtClean="0">
              <a:solidFill>
                <a:srgbClr val="FFC000"/>
              </a:solidFill>
            </a:endParaRPr>
          </a:p>
          <a:p>
            <a:pPr lvl="0" algn="just">
              <a:buNone/>
            </a:pPr>
            <a:r>
              <a:rPr lang="en-US" sz="2600" b="1" dirty="0"/>
              <a:t>	</a:t>
            </a:r>
            <a:r>
              <a:rPr lang="en-US" sz="2600" b="1" dirty="0" smtClean="0"/>
              <a:t>If </a:t>
            </a:r>
            <a:r>
              <a:rPr lang="en-US" sz="2600" b="1" dirty="0"/>
              <a:t>found guilty, the purchasing agent could face up to 22 years in prison. </a:t>
            </a:r>
          </a:p>
          <a:p>
            <a:endParaRPr lang="en-US" dirty="0"/>
          </a:p>
        </p:txBody>
      </p:sp>
    </p:spTree>
    <p:extLst>
      <p:ext uri="{BB962C8B-B14F-4D97-AF65-F5344CB8AC3E}">
        <p14:creationId xmlns:p14="http://schemas.microsoft.com/office/powerpoint/2010/main" val="18630588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944562"/>
          </a:xfrm>
        </p:spPr>
        <p:txBody>
          <a:bodyPr>
            <a:normAutofit fontScale="90000"/>
          </a:bodyPr>
          <a:lstStyle/>
          <a:p>
            <a:pPr lvl="0"/>
            <a:r>
              <a:rPr lang="en-US" sz="2800" b="1" dirty="0" smtClean="0">
                <a:solidFill>
                  <a:srgbClr val="FFFF00"/>
                </a:solidFill>
              </a:rPr>
              <a:t>#10</a:t>
            </a:r>
            <a:br>
              <a:rPr lang="en-US" sz="2800" b="1" dirty="0" smtClean="0">
                <a:solidFill>
                  <a:srgbClr val="FFFF00"/>
                </a:solidFill>
              </a:rPr>
            </a:br>
            <a:r>
              <a:rPr lang="en-US" sz="2800" b="1" dirty="0" smtClean="0">
                <a:solidFill>
                  <a:srgbClr val="FFFF00"/>
                </a:solidFill>
              </a:rPr>
              <a:t>City Employee Resigns </a:t>
            </a:r>
            <a:br>
              <a:rPr lang="en-US" sz="2800" b="1" dirty="0" smtClean="0">
                <a:solidFill>
                  <a:srgbClr val="FFFF00"/>
                </a:solidFill>
              </a:rPr>
            </a:br>
            <a:r>
              <a:rPr lang="en-US" sz="2800" b="1" dirty="0" smtClean="0">
                <a:solidFill>
                  <a:srgbClr val="FFFF00"/>
                </a:solidFill>
              </a:rPr>
              <a:t>Amid Investigation into Ties with Consulting Firm</a:t>
            </a:r>
            <a:endParaRPr lang="en-US" sz="2800" dirty="0">
              <a:solidFill>
                <a:srgbClr val="FFFF00"/>
              </a:solidFill>
            </a:endParaRPr>
          </a:p>
        </p:txBody>
      </p:sp>
      <p:sp>
        <p:nvSpPr>
          <p:cNvPr id="3" name="Content Placeholder 2"/>
          <p:cNvSpPr>
            <a:spLocks noGrp="1"/>
          </p:cNvSpPr>
          <p:nvPr>
            <p:ph idx="1"/>
          </p:nvPr>
        </p:nvSpPr>
        <p:spPr>
          <a:xfrm>
            <a:off x="152400" y="1295400"/>
            <a:ext cx="8686800" cy="5486400"/>
          </a:xfrm>
        </p:spPr>
        <p:txBody>
          <a:bodyPr>
            <a:normAutofit fontScale="77500" lnSpcReduction="20000"/>
          </a:bodyPr>
          <a:lstStyle/>
          <a:p>
            <a:pPr algn="just">
              <a:buNone/>
            </a:pPr>
            <a:endParaRPr lang="en-US" sz="1800" b="1" dirty="0" smtClean="0">
              <a:solidFill>
                <a:srgbClr val="FFC000"/>
              </a:solidFill>
            </a:endParaRPr>
          </a:p>
          <a:p>
            <a:pPr algn="just">
              <a:buNone/>
            </a:pPr>
            <a:r>
              <a:rPr lang="en-US" sz="2600" b="1" dirty="0" smtClean="0">
                <a:solidFill>
                  <a:srgbClr val="FFC000"/>
                </a:solidFill>
              </a:rPr>
              <a:t>	The plan by a City in Utah to </a:t>
            </a:r>
            <a:r>
              <a:rPr lang="en-US" sz="2600" b="1" dirty="0">
                <a:solidFill>
                  <a:srgbClr val="FFC000"/>
                </a:solidFill>
              </a:rPr>
              <a:t>install energy-efficient </a:t>
            </a:r>
            <a:r>
              <a:rPr lang="en-US" sz="2600" b="1" dirty="0" smtClean="0">
                <a:solidFill>
                  <a:srgbClr val="FFC000"/>
                </a:solidFill>
              </a:rPr>
              <a:t>streetlights </a:t>
            </a:r>
            <a:r>
              <a:rPr lang="en-US" sz="2600" b="1" dirty="0">
                <a:solidFill>
                  <a:srgbClr val="FFC000"/>
                </a:solidFill>
              </a:rPr>
              <a:t>has </a:t>
            </a:r>
            <a:r>
              <a:rPr lang="en-US" sz="2600" b="1" dirty="0" smtClean="0">
                <a:solidFill>
                  <a:srgbClr val="FFC000"/>
                </a:solidFill>
              </a:rPr>
              <a:t>been put on hold due </a:t>
            </a:r>
            <a:r>
              <a:rPr lang="en-US" sz="2600" b="1" dirty="0">
                <a:solidFill>
                  <a:srgbClr val="FFC000"/>
                </a:solidFill>
              </a:rPr>
              <a:t>to a flawed </a:t>
            </a:r>
            <a:r>
              <a:rPr lang="en-US" sz="2600" b="1" dirty="0" smtClean="0">
                <a:solidFill>
                  <a:srgbClr val="FFC000"/>
                </a:solidFill>
              </a:rPr>
              <a:t>RFP process </a:t>
            </a:r>
            <a:r>
              <a:rPr lang="en-US" sz="2600" b="1" dirty="0">
                <a:solidFill>
                  <a:srgbClr val="FFC000"/>
                </a:solidFill>
              </a:rPr>
              <a:t>that has spurred a criminal </a:t>
            </a:r>
            <a:r>
              <a:rPr lang="en-US" sz="2600" b="1" dirty="0" smtClean="0">
                <a:solidFill>
                  <a:srgbClr val="FFC000"/>
                </a:solidFill>
              </a:rPr>
              <a:t>investigation. Public </a:t>
            </a:r>
            <a:r>
              <a:rPr lang="en-US" sz="2600" b="1" dirty="0">
                <a:solidFill>
                  <a:srgbClr val="FFC000"/>
                </a:solidFill>
              </a:rPr>
              <a:t>documents point to the possibility that a </a:t>
            </a:r>
            <a:r>
              <a:rPr lang="en-US" sz="2600" b="1" dirty="0" smtClean="0">
                <a:solidFill>
                  <a:srgbClr val="FFC000"/>
                </a:solidFill>
              </a:rPr>
              <a:t>former city </a:t>
            </a:r>
            <a:r>
              <a:rPr lang="en-US" sz="2600" b="1" dirty="0">
                <a:solidFill>
                  <a:srgbClr val="FFC000"/>
                </a:solidFill>
              </a:rPr>
              <a:t>employee played a part in drafting </a:t>
            </a:r>
            <a:r>
              <a:rPr lang="en-US" sz="2600" b="1" dirty="0" smtClean="0">
                <a:solidFill>
                  <a:srgbClr val="FFC000"/>
                </a:solidFill>
              </a:rPr>
              <a:t>an RFP that </a:t>
            </a:r>
            <a:r>
              <a:rPr lang="en-US" sz="2600" b="1" dirty="0">
                <a:solidFill>
                  <a:srgbClr val="FFC000"/>
                </a:solidFill>
              </a:rPr>
              <a:t>benefited himself and a </a:t>
            </a:r>
            <a:r>
              <a:rPr lang="en-US" sz="2600" b="1" dirty="0" smtClean="0">
                <a:solidFill>
                  <a:srgbClr val="FFC000"/>
                </a:solidFill>
              </a:rPr>
              <a:t>business </a:t>
            </a:r>
            <a:r>
              <a:rPr lang="en-US" sz="2600" b="1" dirty="0">
                <a:solidFill>
                  <a:srgbClr val="FFC000"/>
                </a:solidFill>
              </a:rPr>
              <a:t>partner</a:t>
            </a:r>
            <a:r>
              <a:rPr lang="en-US" sz="2600" b="1" dirty="0" smtClean="0">
                <a:solidFill>
                  <a:srgbClr val="FFC000"/>
                </a:solidFill>
              </a:rPr>
              <a:t>.  The City’s Facilities Manager resigned after 13 years with the city.  City </a:t>
            </a:r>
            <a:r>
              <a:rPr lang="en-US" sz="2600" b="1" dirty="0">
                <a:solidFill>
                  <a:srgbClr val="FFC000"/>
                </a:solidFill>
              </a:rPr>
              <a:t>Council minutes, </a:t>
            </a:r>
            <a:r>
              <a:rPr lang="en-US" sz="2600" b="1" dirty="0" smtClean="0">
                <a:solidFill>
                  <a:srgbClr val="FFC000"/>
                </a:solidFill>
              </a:rPr>
              <a:t>show that the former Facilities Manager told </a:t>
            </a:r>
            <a:r>
              <a:rPr lang="en-US" sz="2600" b="1" dirty="0">
                <a:solidFill>
                  <a:srgbClr val="FFC000"/>
                </a:solidFill>
              </a:rPr>
              <a:t>council members he had been looking at lighting solutions and </a:t>
            </a:r>
            <a:r>
              <a:rPr lang="en-US" sz="2600" b="1" dirty="0" smtClean="0">
                <a:solidFill>
                  <a:srgbClr val="FFC000"/>
                </a:solidFill>
              </a:rPr>
              <a:t>recommended XYZ Company as </a:t>
            </a:r>
            <a:r>
              <a:rPr lang="en-US" sz="2600" b="1" dirty="0">
                <a:solidFill>
                  <a:srgbClr val="FFC000"/>
                </a:solidFill>
              </a:rPr>
              <a:t>an economical source for lighting using alternative-energy </a:t>
            </a:r>
            <a:r>
              <a:rPr lang="en-US" sz="2600" b="1" dirty="0" smtClean="0">
                <a:solidFill>
                  <a:srgbClr val="FFC000"/>
                </a:solidFill>
              </a:rPr>
              <a:t>sources, noting that XYZ could </a:t>
            </a:r>
            <a:r>
              <a:rPr lang="en-US" sz="2600" b="1" dirty="0">
                <a:solidFill>
                  <a:srgbClr val="FFC000"/>
                </a:solidFill>
              </a:rPr>
              <a:t>typically beat retail prices by 30 percent to 45 percent. </a:t>
            </a:r>
            <a:r>
              <a:rPr lang="en-US" sz="2600" b="1" dirty="0" smtClean="0">
                <a:solidFill>
                  <a:srgbClr val="FFC000"/>
                </a:solidFill>
              </a:rPr>
              <a:t> However, what he failed to disclose </a:t>
            </a:r>
            <a:r>
              <a:rPr lang="en-US" sz="2600" b="1" dirty="0">
                <a:solidFill>
                  <a:srgbClr val="FFC000"/>
                </a:solidFill>
              </a:rPr>
              <a:t>was that he previously had been </a:t>
            </a:r>
            <a:r>
              <a:rPr lang="en-US" sz="2600" b="1" dirty="0" smtClean="0">
                <a:solidFill>
                  <a:srgbClr val="FFC000"/>
                </a:solidFill>
              </a:rPr>
              <a:t>a partner in XYZ.   </a:t>
            </a:r>
          </a:p>
          <a:p>
            <a:pPr algn="just">
              <a:buNone/>
            </a:pPr>
            <a:endParaRPr lang="en-US" sz="2600" b="1" dirty="0" smtClean="0">
              <a:solidFill>
                <a:srgbClr val="FFC000"/>
              </a:solidFill>
            </a:endParaRPr>
          </a:p>
          <a:p>
            <a:pPr algn="just">
              <a:buNone/>
            </a:pPr>
            <a:r>
              <a:rPr lang="en-US" sz="2600" b="1" dirty="0" smtClean="0">
                <a:solidFill>
                  <a:srgbClr val="FFC000"/>
                </a:solidFill>
              </a:rPr>
              <a:t>	Due </a:t>
            </a:r>
            <a:r>
              <a:rPr lang="en-US" sz="2600" b="1" dirty="0">
                <a:solidFill>
                  <a:srgbClr val="FFC000"/>
                </a:solidFill>
              </a:rPr>
              <a:t>to vendor concerns, the </a:t>
            </a:r>
            <a:r>
              <a:rPr lang="en-US" sz="2600" b="1" dirty="0" smtClean="0">
                <a:solidFill>
                  <a:srgbClr val="FFC000"/>
                </a:solidFill>
              </a:rPr>
              <a:t>RFP was canceled and rewritten.   According to City officials, the </a:t>
            </a:r>
            <a:r>
              <a:rPr lang="en-US" sz="2600" b="1" dirty="0">
                <a:solidFill>
                  <a:srgbClr val="FFC000"/>
                </a:solidFill>
              </a:rPr>
              <a:t>first RFP </a:t>
            </a:r>
            <a:r>
              <a:rPr lang="en-US" sz="2600" b="1" dirty="0" smtClean="0">
                <a:solidFill>
                  <a:srgbClr val="FFC000"/>
                </a:solidFill>
              </a:rPr>
              <a:t>was </a:t>
            </a:r>
            <a:r>
              <a:rPr lang="en-US" sz="2600" b="1" dirty="0">
                <a:solidFill>
                  <a:srgbClr val="FFC000"/>
                </a:solidFill>
              </a:rPr>
              <a:t>too strict and </a:t>
            </a:r>
            <a:r>
              <a:rPr lang="en-US" sz="2600" b="1" dirty="0" smtClean="0">
                <a:solidFill>
                  <a:srgbClr val="FFC000"/>
                </a:solidFill>
              </a:rPr>
              <a:t>raised concerns that the lighting project was being steered to XYZ company.  Competing vendors expressed </a:t>
            </a:r>
            <a:r>
              <a:rPr lang="en-US" sz="2600" b="1" dirty="0">
                <a:solidFill>
                  <a:srgbClr val="FFC000"/>
                </a:solidFill>
              </a:rPr>
              <a:t>concerns about how the RFP was so specifically </a:t>
            </a:r>
            <a:r>
              <a:rPr lang="en-US" sz="2600" b="1" dirty="0" smtClean="0">
                <a:solidFill>
                  <a:srgbClr val="FFC000"/>
                </a:solidFill>
              </a:rPr>
              <a:t>drafted.  It appears that the RFP was </a:t>
            </a:r>
            <a:r>
              <a:rPr lang="en-US" sz="2600" b="1" dirty="0">
                <a:solidFill>
                  <a:srgbClr val="FFC000"/>
                </a:solidFill>
              </a:rPr>
              <a:t>drafted jointly by </a:t>
            </a:r>
            <a:r>
              <a:rPr lang="en-US" sz="2600" b="1" dirty="0" smtClean="0">
                <a:solidFill>
                  <a:srgbClr val="FFC000"/>
                </a:solidFill>
              </a:rPr>
              <a:t>the former Facilities Manager and XYZ company.  The City did </a:t>
            </a:r>
            <a:r>
              <a:rPr lang="en-US" sz="2600" b="1" dirty="0">
                <a:solidFill>
                  <a:srgbClr val="FFC000"/>
                </a:solidFill>
              </a:rPr>
              <a:t>not discover </a:t>
            </a:r>
            <a:r>
              <a:rPr lang="en-US" sz="2600" b="1" dirty="0" smtClean="0">
                <a:solidFill>
                  <a:srgbClr val="FFC000"/>
                </a:solidFill>
              </a:rPr>
              <a:t>the former City Facilities Manager’s ties </a:t>
            </a:r>
            <a:r>
              <a:rPr lang="en-US" sz="2600" b="1" dirty="0">
                <a:solidFill>
                  <a:srgbClr val="FFC000"/>
                </a:solidFill>
              </a:rPr>
              <a:t>to the consulting firm until allegations were made about the RFP’s perceived irregularities</a:t>
            </a:r>
            <a:r>
              <a:rPr lang="en-US" sz="2600" b="1" dirty="0" smtClean="0">
                <a:solidFill>
                  <a:srgbClr val="FFC000"/>
                </a:solidFill>
              </a:rPr>
              <a:t>.</a:t>
            </a:r>
          </a:p>
          <a:p>
            <a:pPr>
              <a:buNone/>
            </a:pPr>
            <a:endParaRPr lang="en-US" sz="2600" dirty="0"/>
          </a:p>
          <a:p>
            <a:pPr marL="0" lvl="0" indent="0">
              <a:buNone/>
            </a:pPr>
            <a:endParaRPr lang="en-US" sz="1500" dirty="0">
              <a:solidFill>
                <a:prstClr val="black"/>
              </a:solidFill>
            </a:endParaRPr>
          </a:p>
          <a:p>
            <a:pPr marL="0" lvl="0" indent="0">
              <a:buNone/>
            </a:pPr>
            <a:endParaRPr lang="en-US" sz="1500" dirty="0" smtClean="0">
              <a:solidFill>
                <a:prstClr val="black"/>
              </a:solidFill>
            </a:endParaRPr>
          </a:p>
          <a:p>
            <a:pPr marL="0" lvl="0" indent="0">
              <a:buNone/>
            </a:pPr>
            <a:endParaRPr lang="en-US" sz="1500" dirty="0">
              <a:solidFill>
                <a:prstClr val="black"/>
              </a:solidFill>
            </a:endParaRPr>
          </a:p>
          <a:p>
            <a:pPr marL="0" lvl="0" indent="0">
              <a:buNone/>
            </a:pPr>
            <a:endParaRPr lang="en-US" sz="1500" dirty="0" smtClean="0">
              <a:solidFill>
                <a:prstClr val="black"/>
              </a:solidFill>
            </a:endParaRPr>
          </a:p>
          <a:p>
            <a:pPr marL="0" lvl="0" indent="0">
              <a:buNone/>
            </a:pPr>
            <a:endParaRPr lang="en-US" sz="1500" dirty="0">
              <a:solidFill>
                <a:prstClr val="black"/>
              </a:solidFill>
            </a:endParaRPr>
          </a:p>
          <a:p>
            <a:pPr marL="0" lvl="0" indent="0">
              <a:buNone/>
            </a:pPr>
            <a:endParaRPr lang="en-US" sz="1500" dirty="0" smtClean="0">
              <a:solidFill>
                <a:prstClr val="black"/>
              </a:solidFill>
            </a:endParaRPr>
          </a:p>
          <a:p>
            <a:pPr marL="0" lvl="0" indent="0">
              <a:buNone/>
            </a:pPr>
            <a:endParaRPr lang="en-US" sz="1500" dirty="0">
              <a:solidFill>
                <a:prstClr val="black"/>
              </a:solidFill>
            </a:endParaRPr>
          </a:p>
          <a:p>
            <a:pPr marL="0" lvl="0" indent="0">
              <a:buNone/>
            </a:pPr>
            <a:endParaRPr lang="en-US" sz="1500" dirty="0" smtClean="0">
              <a:solidFill>
                <a:prstClr val="black"/>
              </a:solidFill>
            </a:endParaRPr>
          </a:p>
          <a:p>
            <a:pPr marL="0" lvl="0" indent="0">
              <a:buNone/>
            </a:pPr>
            <a:endParaRPr lang="en-US" sz="1500" dirty="0">
              <a:solidFill>
                <a:prstClr val="black"/>
              </a:solidFill>
            </a:endParaRPr>
          </a:p>
          <a:p>
            <a:pPr marL="0" lvl="0" indent="0">
              <a:buNone/>
            </a:pPr>
            <a:endParaRPr lang="en-US" sz="1500" dirty="0" smtClean="0">
              <a:solidFill>
                <a:prstClr val="black"/>
              </a:solidFill>
            </a:endParaRPr>
          </a:p>
        </p:txBody>
      </p:sp>
    </p:spTree>
    <p:extLst>
      <p:ext uri="{BB962C8B-B14F-4D97-AF65-F5344CB8AC3E}">
        <p14:creationId xmlns:p14="http://schemas.microsoft.com/office/powerpoint/2010/main" val="2657168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868362"/>
          </a:xfrm>
        </p:spPr>
        <p:txBody>
          <a:bodyPr>
            <a:noAutofit/>
          </a:bodyPr>
          <a:lstStyle/>
          <a:p>
            <a:pPr lvl="0"/>
            <a:r>
              <a:rPr lang="en-US" sz="2800" b="1" dirty="0" smtClean="0">
                <a:solidFill>
                  <a:srgbClr val="FFFF00"/>
                </a:solidFill>
              </a:rPr>
              <a:t/>
            </a:r>
            <a:br>
              <a:rPr lang="en-US" sz="2800" b="1" dirty="0" smtClean="0">
                <a:solidFill>
                  <a:srgbClr val="FFFF00"/>
                </a:solidFill>
              </a:rPr>
            </a:br>
            <a:r>
              <a:rPr lang="en-US" sz="2800" b="1" dirty="0" smtClean="0">
                <a:solidFill>
                  <a:srgbClr val="FFFF00"/>
                </a:solidFill>
              </a:rPr>
              <a:t>#11</a:t>
            </a:r>
            <a:br>
              <a:rPr lang="en-US" sz="2800" b="1" dirty="0" smtClean="0">
                <a:solidFill>
                  <a:srgbClr val="FFFF00"/>
                </a:solidFill>
              </a:rPr>
            </a:br>
            <a:r>
              <a:rPr lang="en-US" sz="2800" b="1" dirty="0" smtClean="0">
                <a:solidFill>
                  <a:srgbClr val="FFFF00"/>
                </a:solidFill>
              </a:rPr>
              <a:t>Purchasing </a:t>
            </a:r>
            <a:r>
              <a:rPr lang="en-US" sz="2800" b="1" dirty="0">
                <a:solidFill>
                  <a:srgbClr val="FFFF00"/>
                </a:solidFill>
              </a:rPr>
              <a:t>Agent Arrested For Conflict of Interest</a:t>
            </a:r>
            <a:br>
              <a:rPr lang="en-US" sz="2800" b="1" dirty="0">
                <a:solidFill>
                  <a:srgbClr val="FFFF00"/>
                </a:solidFill>
              </a:rPr>
            </a:br>
            <a:endParaRPr lang="en-US" sz="2800" dirty="0">
              <a:solidFill>
                <a:srgbClr val="FFFF00"/>
              </a:solidFill>
            </a:endParaRPr>
          </a:p>
        </p:txBody>
      </p:sp>
      <p:sp>
        <p:nvSpPr>
          <p:cNvPr id="3" name="Content Placeholder 2"/>
          <p:cNvSpPr>
            <a:spLocks noGrp="1"/>
          </p:cNvSpPr>
          <p:nvPr>
            <p:ph idx="1"/>
          </p:nvPr>
        </p:nvSpPr>
        <p:spPr>
          <a:xfrm>
            <a:off x="228600" y="1371600"/>
            <a:ext cx="8458200" cy="5105400"/>
          </a:xfrm>
        </p:spPr>
        <p:txBody>
          <a:bodyPr>
            <a:normAutofit fontScale="92500" lnSpcReduction="10000"/>
          </a:bodyPr>
          <a:lstStyle/>
          <a:p>
            <a:pPr lvl="0" algn="just">
              <a:buNone/>
            </a:pPr>
            <a:r>
              <a:rPr lang="en-US" sz="700" b="1" dirty="0">
                <a:solidFill>
                  <a:srgbClr val="FFC000"/>
                </a:solidFill>
              </a:rPr>
              <a:t>	</a:t>
            </a:r>
            <a:r>
              <a:rPr lang="en-US" sz="2400" b="1" dirty="0">
                <a:solidFill>
                  <a:srgbClr val="FFC000"/>
                </a:solidFill>
              </a:rPr>
              <a:t>A </a:t>
            </a:r>
            <a:r>
              <a:rPr lang="en-US" sz="2400" b="1" dirty="0" smtClean="0">
                <a:solidFill>
                  <a:srgbClr val="FFC000"/>
                </a:solidFill>
              </a:rPr>
              <a:t>city </a:t>
            </a:r>
            <a:r>
              <a:rPr lang="en-US" sz="2400" b="1" dirty="0">
                <a:solidFill>
                  <a:srgbClr val="FFC000"/>
                </a:solidFill>
              </a:rPr>
              <a:t>employee was arrested and charged with conflict of interest for taking  kickbacks as manager of the agency's fleet maintenance department.  The </a:t>
            </a:r>
            <a:r>
              <a:rPr lang="en-US" sz="2400" b="1" dirty="0" smtClean="0">
                <a:solidFill>
                  <a:srgbClr val="FFC000"/>
                </a:solidFill>
              </a:rPr>
              <a:t>city </a:t>
            </a:r>
            <a:r>
              <a:rPr lang="en-US" sz="2400" b="1" dirty="0">
                <a:solidFill>
                  <a:srgbClr val="FFC000"/>
                </a:solidFill>
              </a:rPr>
              <a:t>employee is charged with taking unlawful compensation or reward for official behavior.  He was arrested at work and jailed on $25,000 bail</a:t>
            </a:r>
            <a:r>
              <a:rPr lang="en-US" sz="2400" b="1" i="1" dirty="0">
                <a:solidFill>
                  <a:srgbClr val="FFC000"/>
                </a:solidFill>
              </a:rPr>
              <a:t>.</a:t>
            </a:r>
          </a:p>
          <a:p>
            <a:pPr lvl="0" algn="just">
              <a:buNone/>
            </a:pPr>
            <a:endParaRPr lang="en-US" sz="1300" b="1" dirty="0">
              <a:solidFill>
                <a:srgbClr val="FFC000"/>
              </a:solidFill>
            </a:endParaRPr>
          </a:p>
          <a:p>
            <a:pPr lvl="0" algn="just">
              <a:buNone/>
            </a:pPr>
            <a:r>
              <a:rPr lang="en-US" sz="2200" b="1" dirty="0">
                <a:solidFill>
                  <a:srgbClr val="FFC000"/>
                </a:solidFill>
              </a:rPr>
              <a:t>	</a:t>
            </a:r>
            <a:r>
              <a:rPr lang="en-US" sz="2200" b="1" dirty="0" smtClean="0">
                <a:solidFill>
                  <a:srgbClr val="FFC000"/>
                </a:solidFill>
              </a:rPr>
              <a:t>A</a:t>
            </a:r>
            <a:r>
              <a:rPr lang="en-US" sz="2400" b="1" dirty="0" smtClean="0">
                <a:solidFill>
                  <a:srgbClr val="FFC000"/>
                </a:solidFill>
              </a:rPr>
              <a:t>uditors </a:t>
            </a:r>
            <a:r>
              <a:rPr lang="en-US" sz="2400" b="1" dirty="0">
                <a:solidFill>
                  <a:srgbClr val="FFC000"/>
                </a:solidFill>
              </a:rPr>
              <a:t>noticed that large quantities of goods were being purchased from a local distributor and past employer of the </a:t>
            </a:r>
            <a:r>
              <a:rPr lang="en-US" sz="2400" b="1" dirty="0" smtClean="0">
                <a:solidFill>
                  <a:srgbClr val="FFC000"/>
                </a:solidFill>
              </a:rPr>
              <a:t>city’s </a:t>
            </a:r>
            <a:r>
              <a:rPr lang="en-US" sz="2400" b="1" dirty="0">
                <a:solidFill>
                  <a:srgbClr val="FFC000"/>
                </a:solidFill>
              </a:rPr>
              <a:t>fleet maintenance manager.  During the investigation, it was discovered that the fleet maintenance manager was still employed as a </a:t>
            </a:r>
            <a:r>
              <a:rPr lang="en-US" sz="2400" b="1" dirty="0" smtClean="0">
                <a:solidFill>
                  <a:srgbClr val="FFC000"/>
                </a:solidFill>
              </a:rPr>
              <a:t>sales agent </a:t>
            </a:r>
            <a:r>
              <a:rPr lang="en-US" sz="2400" b="1" dirty="0">
                <a:solidFill>
                  <a:srgbClr val="FFC000"/>
                </a:solidFill>
              </a:rPr>
              <a:t>for the distributor. </a:t>
            </a:r>
          </a:p>
          <a:p>
            <a:pPr lvl="0" algn="just">
              <a:buNone/>
            </a:pPr>
            <a:endParaRPr lang="en-US" sz="1300" b="1" dirty="0">
              <a:solidFill>
                <a:srgbClr val="FFC000"/>
              </a:solidFill>
            </a:endParaRPr>
          </a:p>
          <a:p>
            <a:pPr lvl="0" algn="just">
              <a:buNone/>
            </a:pPr>
            <a:r>
              <a:rPr lang="en-US" sz="2400" b="1" dirty="0">
                <a:solidFill>
                  <a:srgbClr val="FFC000"/>
                </a:solidFill>
              </a:rPr>
              <a:t>	Records show that </a:t>
            </a:r>
            <a:r>
              <a:rPr lang="en-US" sz="2400" b="1" dirty="0" smtClean="0">
                <a:solidFill>
                  <a:srgbClr val="FFC000"/>
                </a:solidFill>
              </a:rPr>
              <a:t>city </a:t>
            </a:r>
            <a:r>
              <a:rPr lang="en-US" sz="2400" b="1" dirty="0">
                <a:solidFill>
                  <a:srgbClr val="FFC000"/>
                </a:solidFill>
              </a:rPr>
              <a:t>fleet maintenance manager received nearly $3,000 in commissions from the local distributor for goods he purchased for the </a:t>
            </a:r>
            <a:r>
              <a:rPr lang="en-US" sz="2400" b="1" dirty="0" smtClean="0">
                <a:solidFill>
                  <a:srgbClr val="FFC000"/>
                </a:solidFill>
              </a:rPr>
              <a:t>city </a:t>
            </a:r>
            <a:r>
              <a:rPr lang="en-US" sz="2400" b="1" dirty="0">
                <a:solidFill>
                  <a:srgbClr val="FFC000"/>
                </a:solidFill>
              </a:rPr>
              <a:t>from his </a:t>
            </a:r>
            <a:r>
              <a:rPr lang="en-US" sz="2400" b="1" dirty="0" smtClean="0">
                <a:solidFill>
                  <a:srgbClr val="FFC000"/>
                </a:solidFill>
              </a:rPr>
              <a:t>past/present </a:t>
            </a:r>
            <a:r>
              <a:rPr lang="en-US" sz="2400" b="1" dirty="0">
                <a:solidFill>
                  <a:srgbClr val="FFC000"/>
                </a:solidFill>
              </a:rPr>
              <a:t>employer – a clear conflict of interest.</a:t>
            </a:r>
          </a:p>
          <a:p>
            <a:endParaRPr lang="en-US" dirty="0"/>
          </a:p>
        </p:txBody>
      </p:sp>
    </p:spTree>
    <p:extLst>
      <p:ext uri="{BB962C8B-B14F-4D97-AF65-F5344CB8AC3E}">
        <p14:creationId xmlns:p14="http://schemas.microsoft.com/office/powerpoint/2010/main" val="3426079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2800" b="1" dirty="0" smtClean="0">
                <a:solidFill>
                  <a:srgbClr val="FFFF00"/>
                </a:solidFill>
              </a:rPr>
              <a:t>#12</a:t>
            </a:r>
            <a:br>
              <a:rPr lang="en-US" sz="2800" b="1" dirty="0" smtClean="0">
                <a:solidFill>
                  <a:srgbClr val="FFFF00"/>
                </a:solidFill>
              </a:rPr>
            </a:br>
            <a:r>
              <a:rPr lang="en-US" sz="2800" b="1" dirty="0" smtClean="0">
                <a:solidFill>
                  <a:srgbClr val="FFFF00"/>
                </a:solidFill>
              </a:rPr>
              <a:t>Road </a:t>
            </a:r>
            <a:r>
              <a:rPr lang="en-US" sz="2800" b="1" dirty="0">
                <a:solidFill>
                  <a:srgbClr val="FFFF00"/>
                </a:solidFill>
              </a:rPr>
              <a:t>Contractor Convicted in Bid-Rigging Case</a:t>
            </a:r>
            <a:br>
              <a:rPr lang="en-US" sz="2800" b="1" dirty="0">
                <a:solidFill>
                  <a:srgbClr val="FFFF00"/>
                </a:solidFill>
              </a:rPr>
            </a:br>
            <a:endParaRPr lang="en-US" sz="2800" dirty="0">
              <a:solidFill>
                <a:srgbClr val="FFFF00"/>
              </a:solidFill>
            </a:endParaRPr>
          </a:p>
        </p:txBody>
      </p:sp>
      <p:sp>
        <p:nvSpPr>
          <p:cNvPr id="3" name="Content Placeholder 2"/>
          <p:cNvSpPr>
            <a:spLocks noGrp="1"/>
          </p:cNvSpPr>
          <p:nvPr>
            <p:ph idx="1"/>
          </p:nvPr>
        </p:nvSpPr>
        <p:spPr>
          <a:xfrm>
            <a:off x="152400" y="1371600"/>
            <a:ext cx="8534400" cy="4754563"/>
          </a:xfrm>
        </p:spPr>
        <p:txBody>
          <a:bodyPr>
            <a:normAutofit fontScale="92500" lnSpcReduction="10000"/>
          </a:bodyPr>
          <a:lstStyle/>
          <a:p>
            <a:pPr lvl="0" algn="just">
              <a:buNone/>
            </a:pPr>
            <a:r>
              <a:rPr lang="en-US" sz="2700" dirty="0">
                <a:solidFill>
                  <a:prstClr val="black"/>
                </a:solidFill>
              </a:rPr>
              <a:t>	</a:t>
            </a:r>
            <a:r>
              <a:rPr lang="en-US" sz="2700" b="1" dirty="0">
                <a:solidFill>
                  <a:srgbClr val="FFC000"/>
                </a:solidFill>
              </a:rPr>
              <a:t>The owner of paving company was convicted by a state jury of two counts each of conspiracy to commit bid–rigging.   The company owner bribed state employees with gifts and colluded with a former </a:t>
            </a:r>
            <a:r>
              <a:rPr lang="en-US" sz="2700" b="1" dirty="0" smtClean="0">
                <a:solidFill>
                  <a:srgbClr val="FFC000"/>
                </a:solidFill>
              </a:rPr>
              <a:t>DOT </a:t>
            </a:r>
            <a:r>
              <a:rPr lang="en-US" sz="2700" b="1" dirty="0">
                <a:solidFill>
                  <a:srgbClr val="FFC000"/>
                </a:solidFill>
              </a:rPr>
              <a:t>maintenance manager to make his company the </a:t>
            </a:r>
            <a:r>
              <a:rPr lang="en-US" sz="2700" b="1" u="sng" dirty="0">
                <a:solidFill>
                  <a:srgbClr val="FFC000"/>
                </a:solidFill>
              </a:rPr>
              <a:t>sole </a:t>
            </a:r>
            <a:r>
              <a:rPr lang="en-US" sz="2700" b="1" u="sng" dirty="0" smtClean="0">
                <a:solidFill>
                  <a:srgbClr val="FFC000"/>
                </a:solidFill>
              </a:rPr>
              <a:t>source</a:t>
            </a:r>
            <a:r>
              <a:rPr lang="en-US" sz="2700" b="1" dirty="0" smtClean="0">
                <a:solidFill>
                  <a:srgbClr val="FFC000"/>
                </a:solidFill>
              </a:rPr>
              <a:t> contractor </a:t>
            </a:r>
            <a:r>
              <a:rPr lang="en-US" sz="2700" b="1" dirty="0">
                <a:solidFill>
                  <a:srgbClr val="FFC000"/>
                </a:solidFill>
              </a:rPr>
              <a:t>on a $4 million contract to repair cracks on highways.  </a:t>
            </a:r>
          </a:p>
          <a:p>
            <a:pPr lvl="0" algn="just">
              <a:buNone/>
            </a:pPr>
            <a:endParaRPr lang="en-US" sz="2700" b="1" dirty="0">
              <a:solidFill>
                <a:srgbClr val="FFC000"/>
              </a:solidFill>
            </a:endParaRPr>
          </a:p>
          <a:p>
            <a:pPr lvl="0" algn="just">
              <a:buNone/>
            </a:pPr>
            <a:r>
              <a:rPr lang="en-US" sz="2700" b="1" dirty="0">
                <a:solidFill>
                  <a:srgbClr val="FFC000"/>
                </a:solidFill>
              </a:rPr>
              <a:t>	An investigation disclosed that the maintenance division routinely circumvented the normal bidding process to award contracts to the company. A state grand jury indicted the owner of the paving company along with five DOT employees. </a:t>
            </a:r>
          </a:p>
          <a:p>
            <a:endParaRPr lang="en-US" dirty="0"/>
          </a:p>
        </p:txBody>
      </p:sp>
    </p:spTree>
    <p:extLst>
      <p:ext uri="{BB962C8B-B14F-4D97-AF65-F5344CB8AC3E}">
        <p14:creationId xmlns:p14="http://schemas.microsoft.com/office/powerpoint/2010/main" val="3772756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lvl="0"/>
            <a:r>
              <a:rPr lang="en-US" sz="3100" b="1" dirty="0" smtClean="0">
                <a:solidFill>
                  <a:srgbClr val="FFFF00"/>
                </a:solidFill>
              </a:rPr>
              <a:t>#13</a:t>
            </a:r>
            <a:br>
              <a:rPr lang="en-US" sz="3100" b="1" dirty="0" smtClean="0">
                <a:solidFill>
                  <a:srgbClr val="FFFF00"/>
                </a:solidFill>
              </a:rPr>
            </a:br>
            <a:r>
              <a:rPr lang="en-US" sz="3100" b="1" dirty="0" smtClean="0">
                <a:solidFill>
                  <a:srgbClr val="FFFF00"/>
                </a:solidFill>
              </a:rPr>
              <a:t>County </a:t>
            </a:r>
            <a:r>
              <a:rPr lang="en-US" sz="3100" b="1" dirty="0">
                <a:solidFill>
                  <a:srgbClr val="FFFF00"/>
                </a:solidFill>
              </a:rPr>
              <a:t>employee pleads </a:t>
            </a:r>
            <a:r>
              <a:rPr lang="en-US" sz="3100" b="1" dirty="0" smtClean="0">
                <a:solidFill>
                  <a:srgbClr val="FFFF00"/>
                </a:solidFill>
              </a:rPr>
              <a:t>to procurement fraud</a:t>
            </a:r>
            <a:endParaRPr lang="en-US" sz="3100" dirty="0">
              <a:solidFill>
                <a:srgbClr val="FFFF00"/>
              </a:solidFill>
            </a:endParaRPr>
          </a:p>
        </p:txBody>
      </p:sp>
      <p:sp>
        <p:nvSpPr>
          <p:cNvPr id="3" name="Content Placeholder 2"/>
          <p:cNvSpPr>
            <a:spLocks noGrp="1"/>
          </p:cNvSpPr>
          <p:nvPr>
            <p:ph idx="1"/>
          </p:nvPr>
        </p:nvSpPr>
        <p:spPr>
          <a:xfrm>
            <a:off x="152400" y="1371600"/>
            <a:ext cx="8534400" cy="4953000"/>
          </a:xfrm>
        </p:spPr>
        <p:txBody>
          <a:bodyPr>
            <a:normAutofit/>
          </a:bodyPr>
          <a:lstStyle/>
          <a:p>
            <a:pPr lvl="0" algn="just">
              <a:buNone/>
            </a:pPr>
            <a:r>
              <a:rPr lang="en-US" sz="2000" b="1" dirty="0">
                <a:solidFill>
                  <a:srgbClr val="FFC000"/>
                </a:solidFill>
              </a:rPr>
              <a:t>	A </a:t>
            </a:r>
            <a:r>
              <a:rPr lang="en-US" sz="2000" b="1" dirty="0" smtClean="0">
                <a:solidFill>
                  <a:srgbClr val="FFC000"/>
                </a:solidFill>
              </a:rPr>
              <a:t>County </a:t>
            </a:r>
            <a:r>
              <a:rPr lang="en-US" sz="2000" b="1" dirty="0">
                <a:solidFill>
                  <a:srgbClr val="FFC000"/>
                </a:solidFill>
              </a:rPr>
              <a:t>employee pleaded guilty to dozens of charges </a:t>
            </a:r>
            <a:r>
              <a:rPr lang="en-US" sz="2000" b="1" dirty="0" smtClean="0">
                <a:solidFill>
                  <a:srgbClr val="FFC000"/>
                </a:solidFill>
              </a:rPr>
              <a:t>after </a:t>
            </a:r>
            <a:r>
              <a:rPr lang="en-US" sz="2000" b="1" dirty="0">
                <a:solidFill>
                  <a:srgbClr val="FFC000"/>
                </a:solidFill>
              </a:rPr>
              <a:t>he and three </a:t>
            </a:r>
            <a:r>
              <a:rPr lang="en-US" sz="2000" b="1" dirty="0" smtClean="0">
                <a:solidFill>
                  <a:srgbClr val="FFC000"/>
                </a:solidFill>
              </a:rPr>
              <a:t>other employees </a:t>
            </a:r>
            <a:r>
              <a:rPr lang="en-US" sz="2000" b="1" dirty="0">
                <a:solidFill>
                  <a:srgbClr val="FFC000"/>
                </a:solidFill>
              </a:rPr>
              <a:t>were indicted for pulling off one of the largest </a:t>
            </a:r>
            <a:r>
              <a:rPr lang="en-US" sz="2000" b="1" dirty="0" smtClean="0">
                <a:solidFill>
                  <a:srgbClr val="FFC000"/>
                </a:solidFill>
              </a:rPr>
              <a:t>procurement fraud </a:t>
            </a:r>
            <a:r>
              <a:rPr lang="en-US" sz="2000" b="1" dirty="0">
                <a:solidFill>
                  <a:srgbClr val="FFC000"/>
                </a:solidFill>
              </a:rPr>
              <a:t>scandals in county history.  </a:t>
            </a:r>
            <a:r>
              <a:rPr lang="en-US" sz="2000" b="1" dirty="0" smtClean="0">
                <a:solidFill>
                  <a:srgbClr val="FFC000"/>
                </a:solidFill>
              </a:rPr>
              <a:t>He </a:t>
            </a:r>
            <a:r>
              <a:rPr lang="en-US" sz="2000" b="1" dirty="0">
                <a:solidFill>
                  <a:srgbClr val="FFC000"/>
                </a:solidFill>
              </a:rPr>
              <a:t>and three other county employees were rigging the county’s contracting system in order to funnel more than $8 million in work to shell companies they created. They would </a:t>
            </a:r>
            <a:r>
              <a:rPr lang="en-US" sz="2000" b="1" u="sng" dirty="0">
                <a:solidFill>
                  <a:srgbClr val="FFC000"/>
                </a:solidFill>
              </a:rPr>
              <a:t>create fake bids</a:t>
            </a:r>
            <a:r>
              <a:rPr lang="en-US" sz="2000" b="1" dirty="0">
                <a:solidFill>
                  <a:srgbClr val="FFC000"/>
                </a:solidFill>
              </a:rPr>
              <a:t> from other contractors so that the company they formed could win the contracts.  </a:t>
            </a:r>
            <a:r>
              <a:rPr lang="en-US" sz="2000" b="1" dirty="0" smtClean="0">
                <a:solidFill>
                  <a:srgbClr val="FFC000"/>
                </a:solidFill>
              </a:rPr>
              <a:t>It </a:t>
            </a:r>
            <a:r>
              <a:rPr lang="en-US" sz="2000" b="1" dirty="0">
                <a:solidFill>
                  <a:srgbClr val="FFC000"/>
                </a:solidFill>
              </a:rPr>
              <a:t>is hard to tell whether the county got the best deal for its money because there weren’t other </a:t>
            </a:r>
            <a:r>
              <a:rPr lang="en-US" sz="2000" b="1" dirty="0" smtClean="0">
                <a:solidFill>
                  <a:srgbClr val="FFC000"/>
                </a:solidFill>
              </a:rPr>
              <a:t>legitimate bids </a:t>
            </a:r>
            <a:r>
              <a:rPr lang="en-US" sz="2000" b="1" dirty="0">
                <a:solidFill>
                  <a:srgbClr val="FFC000"/>
                </a:solidFill>
              </a:rPr>
              <a:t>to compare </a:t>
            </a:r>
            <a:r>
              <a:rPr lang="en-US" sz="2000" b="1" dirty="0" smtClean="0">
                <a:solidFill>
                  <a:srgbClr val="FFC000"/>
                </a:solidFill>
              </a:rPr>
              <a:t>to prosecutors </a:t>
            </a:r>
            <a:r>
              <a:rPr lang="en-US" sz="2000" b="1" dirty="0">
                <a:solidFill>
                  <a:srgbClr val="FFC000"/>
                </a:solidFill>
              </a:rPr>
              <a:t>said. </a:t>
            </a:r>
          </a:p>
          <a:p>
            <a:pPr lvl="0" algn="just">
              <a:buNone/>
            </a:pPr>
            <a:endParaRPr lang="en-US" sz="1200" b="1" dirty="0">
              <a:solidFill>
                <a:srgbClr val="FFC000"/>
              </a:solidFill>
            </a:endParaRPr>
          </a:p>
          <a:p>
            <a:pPr lvl="0" algn="just">
              <a:buNone/>
            </a:pPr>
            <a:r>
              <a:rPr lang="en-US" sz="2000" b="1" dirty="0">
                <a:solidFill>
                  <a:srgbClr val="FFC000"/>
                </a:solidFill>
              </a:rPr>
              <a:t>	The division chief oversaw the majority of the contracting process, which is why his scheme went undetected for so </a:t>
            </a:r>
            <a:r>
              <a:rPr lang="en-US" sz="2000" b="1" dirty="0" smtClean="0">
                <a:solidFill>
                  <a:srgbClr val="FFC000"/>
                </a:solidFill>
              </a:rPr>
              <a:t>long. </a:t>
            </a:r>
            <a:r>
              <a:rPr lang="en-US" sz="2000" b="1" dirty="0">
                <a:solidFill>
                  <a:srgbClr val="FFC000"/>
                </a:solidFill>
              </a:rPr>
              <a:t>“This individual was given a lot of liberty and was in charge of </a:t>
            </a:r>
            <a:r>
              <a:rPr lang="en-US" sz="2000" b="1" u="sng" dirty="0">
                <a:solidFill>
                  <a:srgbClr val="FFC000"/>
                </a:solidFill>
              </a:rPr>
              <a:t>supervising </a:t>
            </a:r>
            <a:r>
              <a:rPr lang="en-US" sz="2000" b="1" u="sng" dirty="0" smtClean="0">
                <a:solidFill>
                  <a:srgbClr val="FFC000"/>
                </a:solidFill>
              </a:rPr>
              <a:t>himself</a:t>
            </a:r>
            <a:r>
              <a:rPr lang="en-US" sz="2000" b="1" dirty="0" smtClean="0">
                <a:solidFill>
                  <a:srgbClr val="FFC000"/>
                </a:solidFill>
              </a:rPr>
              <a:t>.”  The </a:t>
            </a:r>
            <a:r>
              <a:rPr lang="en-US" sz="2000" b="1" dirty="0">
                <a:solidFill>
                  <a:srgbClr val="FFC000"/>
                </a:solidFill>
              </a:rPr>
              <a:t>other three men involved in the scam face similar charges and are set to appear in court later this year. </a:t>
            </a:r>
            <a:r>
              <a:rPr lang="en-US" sz="2000" b="1" dirty="0" smtClean="0">
                <a:solidFill>
                  <a:srgbClr val="FFC000"/>
                </a:solidFill>
              </a:rPr>
              <a:t> All </a:t>
            </a:r>
            <a:r>
              <a:rPr lang="en-US" sz="2000" b="1" dirty="0">
                <a:solidFill>
                  <a:srgbClr val="FFC000"/>
                </a:solidFill>
              </a:rPr>
              <a:t>four are also facing a </a:t>
            </a:r>
            <a:r>
              <a:rPr lang="en-US" sz="2000" b="1" u="sng" dirty="0">
                <a:solidFill>
                  <a:srgbClr val="FFC000"/>
                </a:solidFill>
              </a:rPr>
              <a:t>civil lawsuit</a:t>
            </a:r>
            <a:r>
              <a:rPr lang="en-US" sz="2000" b="1" dirty="0">
                <a:solidFill>
                  <a:srgbClr val="FFC000"/>
                </a:solidFill>
              </a:rPr>
              <a:t> brought by the County.</a:t>
            </a:r>
          </a:p>
          <a:p>
            <a:endParaRPr lang="en-US" dirty="0"/>
          </a:p>
        </p:txBody>
      </p:sp>
    </p:spTree>
    <p:extLst>
      <p:ext uri="{BB962C8B-B14F-4D97-AF65-F5344CB8AC3E}">
        <p14:creationId xmlns:p14="http://schemas.microsoft.com/office/powerpoint/2010/main" val="16771950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FF00"/>
                </a:solidFill>
              </a:rPr>
              <a:t>How to Prevent Procurement Fraud</a:t>
            </a:r>
            <a:endParaRPr lang="en-US" b="1" dirty="0">
              <a:solidFill>
                <a:srgbClr val="FFFF00"/>
              </a:solidFill>
            </a:endParaRPr>
          </a:p>
        </p:txBody>
      </p:sp>
      <p:sp>
        <p:nvSpPr>
          <p:cNvPr id="3" name="Content Placeholder 2"/>
          <p:cNvSpPr>
            <a:spLocks noGrp="1"/>
          </p:cNvSpPr>
          <p:nvPr>
            <p:ph idx="1"/>
          </p:nvPr>
        </p:nvSpPr>
        <p:spPr/>
        <p:txBody>
          <a:bodyPr/>
          <a:lstStyle/>
          <a:p>
            <a:pPr marL="514350" indent="-514350">
              <a:buAutoNum type="arabicPeriod"/>
            </a:pPr>
            <a:r>
              <a:rPr lang="en-US" b="1" dirty="0" smtClean="0">
                <a:solidFill>
                  <a:srgbClr val="FFC000"/>
                </a:solidFill>
              </a:rPr>
              <a:t>“Best Value” State Cooperative Contracts</a:t>
            </a:r>
            <a:endParaRPr lang="en-US" b="1" dirty="0" smtClean="0">
              <a:solidFill>
                <a:srgbClr val="FFC000"/>
              </a:solidFill>
            </a:endParaRPr>
          </a:p>
          <a:p>
            <a:pPr marL="514350" indent="-514350">
              <a:buAutoNum type="arabicPeriod"/>
            </a:pPr>
            <a:endParaRPr lang="en-US" sz="1600" b="1" dirty="0" smtClean="0">
              <a:solidFill>
                <a:srgbClr val="FFC000"/>
              </a:solidFill>
            </a:endParaRPr>
          </a:p>
          <a:p>
            <a:pPr marL="514350" indent="-514350">
              <a:buAutoNum type="arabicPeriod"/>
            </a:pPr>
            <a:r>
              <a:rPr lang="en-US" b="1" dirty="0" smtClean="0">
                <a:solidFill>
                  <a:srgbClr val="FFC000"/>
                </a:solidFill>
              </a:rPr>
              <a:t>Separating Costs</a:t>
            </a:r>
          </a:p>
          <a:p>
            <a:pPr marL="514350" indent="-514350">
              <a:buAutoNum type="arabicPeriod"/>
            </a:pPr>
            <a:endParaRPr lang="en-US" sz="1600" b="1" dirty="0" smtClean="0">
              <a:solidFill>
                <a:srgbClr val="FFC000"/>
              </a:solidFill>
            </a:endParaRPr>
          </a:p>
          <a:p>
            <a:pPr marL="514350" indent="-514350">
              <a:buAutoNum type="arabicPeriod"/>
            </a:pPr>
            <a:r>
              <a:rPr lang="en-US" b="1" dirty="0" smtClean="0">
                <a:solidFill>
                  <a:srgbClr val="FFC000"/>
                </a:solidFill>
              </a:rPr>
              <a:t>Cost-Benefit Analysis</a:t>
            </a:r>
          </a:p>
          <a:p>
            <a:pPr marL="514350" indent="-514350">
              <a:buAutoNum type="arabicPeriod"/>
            </a:pPr>
            <a:endParaRPr lang="en-US" sz="1600" b="1" dirty="0" smtClean="0">
              <a:solidFill>
                <a:srgbClr val="FFC000"/>
              </a:solidFill>
            </a:endParaRPr>
          </a:p>
          <a:p>
            <a:pPr marL="514350" indent="-514350">
              <a:buAutoNum type="arabicPeriod"/>
            </a:pPr>
            <a:r>
              <a:rPr lang="en-US" b="1" dirty="0" smtClean="0">
                <a:solidFill>
                  <a:srgbClr val="FFC000"/>
                </a:solidFill>
              </a:rPr>
              <a:t>Report Procurement Fraud</a:t>
            </a:r>
            <a:endParaRPr lang="en-US" b="1" dirty="0">
              <a:solidFill>
                <a:srgbClr val="FFC000"/>
              </a:solidFill>
            </a:endParaRPr>
          </a:p>
        </p:txBody>
      </p:sp>
    </p:spTree>
    <p:extLst>
      <p:ext uri="{BB962C8B-B14F-4D97-AF65-F5344CB8AC3E}">
        <p14:creationId xmlns:p14="http://schemas.microsoft.com/office/powerpoint/2010/main" val="23569061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FFFF00"/>
                </a:solidFill>
              </a:rPr>
              <a:t>“Best Value” State Cooperative Contracts </a:t>
            </a:r>
            <a:br>
              <a:rPr lang="en-US" sz="3200" b="1" dirty="0" smtClean="0">
                <a:solidFill>
                  <a:srgbClr val="FFFF00"/>
                </a:solidFill>
              </a:rPr>
            </a:br>
            <a:r>
              <a:rPr lang="en-US" sz="3200" b="1" dirty="0" smtClean="0">
                <a:solidFill>
                  <a:srgbClr val="FFFF00"/>
                </a:solidFill>
              </a:rPr>
              <a:t>Prevent </a:t>
            </a:r>
            <a:r>
              <a:rPr lang="en-US" sz="3200" b="1" dirty="0" smtClean="0">
                <a:solidFill>
                  <a:srgbClr val="FFFF00"/>
                </a:solidFill>
              </a:rPr>
              <a:t>Fraud</a:t>
            </a:r>
            <a:endParaRPr lang="en-US" sz="3200" b="1" dirty="0">
              <a:solidFill>
                <a:srgbClr val="FFFF00"/>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sz="2400" b="1" dirty="0" smtClean="0">
                <a:solidFill>
                  <a:srgbClr val="FFC000"/>
                </a:solidFill>
              </a:rPr>
              <a:t>“Best Value” State Contracts  =  100</a:t>
            </a:r>
            <a:r>
              <a:rPr lang="en-US" sz="2400" b="1" dirty="0" smtClean="0">
                <a:solidFill>
                  <a:srgbClr val="FFC000"/>
                </a:solidFill>
              </a:rPr>
              <a:t>%  Compliance </a:t>
            </a:r>
            <a:r>
              <a:rPr lang="en-US" sz="2400" b="1" dirty="0" smtClean="0">
                <a:solidFill>
                  <a:srgbClr val="FFC000"/>
                </a:solidFill>
              </a:rPr>
              <a:t>with Procurement </a:t>
            </a:r>
            <a:r>
              <a:rPr lang="en-US" sz="2400" b="1" dirty="0" smtClean="0">
                <a:solidFill>
                  <a:srgbClr val="FFC000"/>
                </a:solidFill>
              </a:rPr>
              <a:t>Code</a:t>
            </a:r>
          </a:p>
          <a:p>
            <a:pPr marL="0" indent="0">
              <a:buNone/>
            </a:pPr>
            <a:endParaRPr lang="en-US" sz="3800" b="1" dirty="0" smtClean="0">
              <a:solidFill>
                <a:srgbClr val="FFC000"/>
              </a:solidFill>
            </a:endParaRPr>
          </a:p>
          <a:p>
            <a:pPr marL="0" indent="0">
              <a:buNone/>
            </a:pPr>
            <a:r>
              <a:rPr lang="en-US" sz="2400" b="1" dirty="0">
                <a:solidFill>
                  <a:srgbClr val="FFC000"/>
                </a:solidFill>
              </a:rPr>
              <a:t>	</a:t>
            </a:r>
            <a:r>
              <a:rPr lang="en-US" sz="2400" b="1" u="sng" dirty="0" smtClean="0">
                <a:solidFill>
                  <a:srgbClr val="FFC000"/>
                </a:solidFill>
              </a:rPr>
              <a:t>Public Entities Avoid </a:t>
            </a:r>
            <a:endParaRPr lang="en-US" sz="2400" b="1" u="sng" dirty="0" smtClean="0">
              <a:solidFill>
                <a:srgbClr val="FFC000"/>
              </a:solidFill>
            </a:endParaRPr>
          </a:p>
          <a:p>
            <a:pPr marL="0" indent="0">
              <a:buNone/>
            </a:pPr>
            <a:r>
              <a:rPr lang="en-US" sz="2400" b="1" dirty="0" smtClean="0">
                <a:solidFill>
                  <a:srgbClr val="FFC000"/>
                </a:solidFill>
              </a:rPr>
              <a:t>	   </a:t>
            </a:r>
            <a:r>
              <a:rPr lang="en-US" sz="2400" b="1" dirty="0" smtClean="0"/>
              <a:t>Favoritism</a:t>
            </a:r>
            <a:r>
              <a:rPr lang="en-US" sz="2400" b="1" dirty="0"/>
              <a:t>, steering, bias</a:t>
            </a:r>
          </a:p>
          <a:p>
            <a:pPr marL="0" indent="0">
              <a:buNone/>
            </a:pPr>
            <a:r>
              <a:rPr lang="en-US" sz="700" b="1" dirty="0" smtClean="0"/>
              <a:t>	</a:t>
            </a:r>
            <a:endParaRPr lang="en-US" sz="700" b="1" dirty="0" smtClean="0"/>
          </a:p>
          <a:p>
            <a:pPr marL="0" indent="0">
              <a:buNone/>
            </a:pPr>
            <a:r>
              <a:rPr lang="en-US" sz="2400" b="1" dirty="0" smtClean="0"/>
              <a:t>	   </a:t>
            </a:r>
            <a:r>
              <a:rPr lang="en-US" sz="2400" b="1" dirty="0" smtClean="0"/>
              <a:t>Undue influence</a:t>
            </a:r>
          </a:p>
          <a:p>
            <a:pPr marL="0" indent="0">
              <a:buNone/>
            </a:pPr>
            <a:endParaRPr lang="en-US" sz="600" b="1" dirty="0" smtClean="0"/>
          </a:p>
          <a:p>
            <a:pPr marL="0" indent="0">
              <a:buNone/>
            </a:pPr>
            <a:r>
              <a:rPr lang="en-US" sz="2400" b="1" dirty="0"/>
              <a:t>	</a:t>
            </a:r>
            <a:r>
              <a:rPr lang="en-US" sz="2400" b="1" dirty="0" smtClean="0"/>
              <a:t>   Conflicts </a:t>
            </a:r>
            <a:r>
              <a:rPr lang="en-US" sz="2400" b="1" dirty="0"/>
              <a:t>of </a:t>
            </a:r>
            <a:r>
              <a:rPr lang="en-US" sz="2400" b="1" dirty="0" smtClean="0"/>
              <a:t>interest</a:t>
            </a:r>
          </a:p>
          <a:p>
            <a:pPr marL="0" indent="0">
              <a:buNone/>
            </a:pPr>
            <a:endParaRPr lang="en-US" sz="600" b="1" dirty="0" smtClean="0"/>
          </a:p>
          <a:p>
            <a:pPr marL="0" indent="0">
              <a:buNone/>
            </a:pPr>
            <a:r>
              <a:rPr lang="en-US" sz="2400" b="1" dirty="0"/>
              <a:t>	</a:t>
            </a:r>
            <a:r>
              <a:rPr lang="en-US" sz="2400" b="1" dirty="0" smtClean="0"/>
              <a:t>   Bid Rigging</a:t>
            </a:r>
          </a:p>
          <a:p>
            <a:pPr marL="0" indent="0">
              <a:buNone/>
            </a:pPr>
            <a:endParaRPr lang="en-US" sz="600" b="1" dirty="0" smtClean="0"/>
          </a:p>
          <a:p>
            <a:pPr marL="0" indent="0">
              <a:buNone/>
            </a:pPr>
            <a:r>
              <a:rPr lang="en-US" sz="2400" b="1" dirty="0"/>
              <a:t>	</a:t>
            </a:r>
            <a:r>
              <a:rPr lang="en-US" sz="2400" b="1" dirty="0" smtClean="0"/>
              <a:t>   Score Manipulation</a:t>
            </a:r>
          </a:p>
          <a:p>
            <a:pPr marL="0" indent="0">
              <a:buNone/>
            </a:pPr>
            <a:endParaRPr lang="en-US" sz="600" b="1" dirty="0" smtClean="0"/>
          </a:p>
          <a:p>
            <a:pPr marL="0" indent="0">
              <a:buNone/>
            </a:pPr>
            <a:r>
              <a:rPr lang="en-US" sz="2400" b="1" dirty="0"/>
              <a:t>	</a:t>
            </a:r>
            <a:r>
              <a:rPr lang="en-US" sz="2400" b="1" dirty="0" smtClean="0"/>
              <a:t>   Collusion</a:t>
            </a:r>
          </a:p>
          <a:p>
            <a:pPr marL="0" indent="0">
              <a:buNone/>
            </a:pPr>
            <a:endParaRPr lang="en-US" sz="600" b="1" dirty="0" smtClean="0"/>
          </a:p>
          <a:p>
            <a:pPr marL="0" indent="0">
              <a:buNone/>
            </a:pPr>
            <a:r>
              <a:rPr lang="en-US" sz="2400" b="1" dirty="0"/>
              <a:t>	</a:t>
            </a:r>
            <a:r>
              <a:rPr lang="en-US" sz="2400" b="1" dirty="0" smtClean="0"/>
              <a:t>   Anticompetitive Practices</a:t>
            </a:r>
            <a:endParaRPr lang="en-US" sz="2400" b="1" dirty="0"/>
          </a:p>
          <a:p>
            <a:pPr marL="0" indent="0">
              <a:buNone/>
            </a:pPr>
            <a:endParaRPr lang="en-US" sz="2400" b="1" dirty="0">
              <a:solidFill>
                <a:srgbClr val="FFC000"/>
              </a:solidFill>
            </a:endParaRPr>
          </a:p>
          <a:p>
            <a:pPr marL="0" indent="0">
              <a:buNone/>
            </a:pPr>
            <a:endParaRPr lang="en-US" sz="2400" b="1" dirty="0" smtClean="0">
              <a:solidFill>
                <a:srgbClr val="FFC000"/>
              </a:solidFill>
            </a:endParaRPr>
          </a:p>
          <a:p>
            <a:pPr marL="0" indent="0">
              <a:buNone/>
            </a:pPr>
            <a:r>
              <a:rPr lang="en-US" sz="2400" b="1" dirty="0">
                <a:solidFill>
                  <a:srgbClr val="FFC000"/>
                </a:solidFill>
              </a:rPr>
              <a:t>			</a:t>
            </a:r>
            <a:endParaRPr lang="en-US" sz="2400" b="1" dirty="0" smtClean="0">
              <a:solidFill>
                <a:srgbClr val="FFC000"/>
              </a:solidFill>
            </a:endParaRPr>
          </a:p>
          <a:p>
            <a:pPr marL="0" indent="0">
              <a:buNone/>
            </a:pPr>
            <a:endParaRPr lang="en-US" sz="2400" b="1" dirty="0">
              <a:solidFill>
                <a:srgbClr val="FFC000"/>
              </a:solidFill>
            </a:endParaRPr>
          </a:p>
        </p:txBody>
      </p:sp>
    </p:spTree>
    <p:extLst>
      <p:ext uri="{BB962C8B-B14F-4D97-AF65-F5344CB8AC3E}">
        <p14:creationId xmlns:p14="http://schemas.microsoft.com/office/powerpoint/2010/main" val="5390029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086600" y="4953000"/>
            <a:ext cx="1905000" cy="1371600"/>
          </a:xfrm>
          <a:prstGeom prst="roundRect">
            <a:avLst/>
          </a:prstGeom>
          <a:solidFill>
            <a:srgbClr val="FFFF00"/>
          </a:solidFill>
          <a:ln w="57150">
            <a:solidFill>
              <a:srgbClr val="0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b="1" dirty="0" smtClean="0">
                <a:solidFill>
                  <a:sysClr val="windowText" lastClr="000000"/>
                </a:solidFill>
              </a:rPr>
              <a:t>Service Districts</a:t>
            </a:r>
          </a:p>
          <a:p>
            <a:pPr algn="ctr"/>
            <a:r>
              <a:rPr lang="en-US" sz="1600" b="1" dirty="0" smtClean="0">
                <a:solidFill>
                  <a:sysClr val="windowText" lastClr="000000"/>
                </a:solidFill>
              </a:rPr>
              <a:t>$28M usage</a:t>
            </a:r>
          </a:p>
          <a:p>
            <a:pPr algn="ctr"/>
            <a:r>
              <a:rPr lang="en-US" sz="1400" b="1" dirty="0" smtClean="0">
                <a:solidFill>
                  <a:sysClr val="windowText" lastClr="000000"/>
                </a:solidFill>
              </a:rPr>
              <a:t>(voluntary use)</a:t>
            </a:r>
            <a:endParaRPr lang="en-US" sz="1400" b="1" dirty="0">
              <a:solidFill>
                <a:sysClr val="windowText" lastClr="000000"/>
              </a:solidFill>
            </a:endParaRPr>
          </a:p>
        </p:txBody>
      </p:sp>
      <p:sp>
        <p:nvSpPr>
          <p:cNvPr id="5" name="Rounded Rectangle 4"/>
          <p:cNvSpPr/>
          <p:nvPr/>
        </p:nvSpPr>
        <p:spPr>
          <a:xfrm>
            <a:off x="3657600" y="5029200"/>
            <a:ext cx="2057400" cy="1295400"/>
          </a:xfrm>
          <a:prstGeom prst="roundRect">
            <a:avLst/>
          </a:prstGeom>
          <a:solidFill>
            <a:srgbClr val="FFFF00"/>
          </a:solidFill>
          <a:ln w="57150">
            <a:solidFill>
              <a:srgbClr val="0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000" b="1" dirty="0" smtClean="0">
              <a:solidFill>
                <a:sysClr val="windowText" lastClr="000000"/>
              </a:solidFill>
            </a:endParaRPr>
          </a:p>
          <a:p>
            <a:pPr algn="ctr"/>
            <a:r>
              <a:rPr lang="en-US" sz="2000" b="1" dirty="0" smtClean="0">
                <a:solidFill>
                  <a:sysClr val="windowText" lastClr="000000"/>
                </a:solidFill>
              </a:rPr>
              <a:t>Higher Education</a:t>
            </a:r>
          </a:p>
          <a:p>
            <a:pPr algn="ctr"/>
            <a:r>
              <a:rPr lang="en-US" sz="1600" b="1" dirty="0" smtClean="0">
                <a:solidFill>
                  <a:sysClr val="windowText" lastClr="000000"/>
                </a:solidFill>
              </a:rPr>
              <a:t>$262M usage</a:t>
            </a:r>
          </a:p>
          <a:p>
            <a:pPr algn="ctr"/>
            <a:r>
              <a:rPr lang="en-US" sz="1400" b="1" dirty="0" smtClean="0">
                <a:solidFill>
                  <a:sysClr val="windowText" lastClr="000000"/>
                </a:solidFill>
              </a:rPr>
              <a:t>(voluntary use)</a:t>
            </a:r>
          </a:p>
          <a:p>
            <a:pPr algn="ctr"/>
            <a:endParaRPr lang="en-US" sz="2000" b="1" dirty="0">
              <a:solidFill>
                <a:sysClr val="windowText" lastClr="000000"/>
              </a:solidFill>
            </a:endParaRPr>
          </a:p>
        </p:txBody>
      </p:sp>
      <p:sp>
        <p:nvSpPr>
          <p:cNvPr id="6" name="Rounded Rectangle 5"/>
          <p:cNvSpPr/>
          <p:nvPr/>
        </p:nvSpPr>
        <p:spPr>
          <a:xfrm>
            <a:off x="7010400" y="457200"/>
            <a:ext cx="1914601" cy="1371600"/>
          </a:xfrm>
          <a:prstGeom prst="roundRect">
            <a:avLst/>
          </a:prstGeom>
          <a:solidFill>
            <a:srgbClr val="FFFF00"/>
          </a:solidFill>
          <a:ln w="57150">
            <a:solidFill>
              <a:srgbClr val="0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b="1" dirty="0">
                <a:solidFill>
                  <a:sysClr val="windowText" lastClr="000000"/>
                </a:solidFill>
              </a:rPr>
              <a:t>State </a:t>
            </a:r>
            <a:r>
              <a:rPr lang="en-US" sz="2000" b="1" dirty="0" smtClean="0">
                <a:solidFill>
                  <a:sysClr val="windowText" lastClr="000000"/>
                </a:solidFill>
              </a:rPr>
              <a:t>Agencies</a:t>
            </a:r>
          </a:p>
          <a:p>
            <a:pPr algn="ctr"/>
            <a:r>
              <a:rPr lang="en-US" sz="1600" b="1" dirty="0" smtClean="0">
                <a:solidFill>
                  <a:sysClr val="windowText" lastClr="000000"/>
                </a:solidFill>
              </a:rPr>
              <a:t>$575M usage</a:t>
            </a:r>
          </a:p>
          <a:p>
            <a:pPr algn="ctr"/>
            <a:r>
              <a:rPr lang="en-US" sz="1400" b="1" dirty="0" smtClean="0">
                <a:solidFill>
                  <a:sysClr val="windowText" lastClr="000000"/>
                </a:solidFill>
              </a:rPr>
              <a:t>(required use)</a:t>
            </a:r>
            <a:endParaRPr lang="en-US" sz="1400" b="1" dirty="0">
              <a:solidFill>
                <a:sysClr val="windowText" lastClr="000000"/>
              </a:solidFill>
            </a:endParaRPr>
          </a:p>
        </p:txBody>
      </p:sp>
      <p:sp>
        <p:nvSpPr>
          <p:cNvPr id="7" name="Rounded Rectangle 6"/>
          <p:cNvSpPr/>
          <p:nvPr/>
        </p:nvSpPr>
        <p:spPr>
          <a:xfrm>
            <a:off x="228600" y="4953000"/>
            <a:ext cx="1905000" cy="1371600"/>
          </a:xfrm>
          <a:prstGeom prst="roundRect">
            <a:avLst/>
          </a:prstGeom>
          <a:solidFill>
            <a:srgbClr val="FFFF00"/>
          </a:solidFill>
          <a:ln w="57150">
            <a:solidFill>
              <a:srgbClr val="0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b="1" dirty="0">
                <a:solidFill>
                  <a:sysClr val="windowText" lastClr="000000"/>
                </a:solidFill>
              </a:rPr>
              <a:t>School </a:t>
            </a:r>
            <a:r>
              <a:rPr lang="en-US" sz="2000" b="1" dirty="0" smtClean="0">
                <a:solidFill>
                  <a:sysClr val="windowText" lastClr="000000"/>
                </a:solidFill>
              </a:rPr>
              <a:t>Districts</a:t>
            </a:r>
          </a:p>
          <a:p>
            <a:pPr algn="ctr"/>
            <a:r>
              <a:rPr lang="en-US" sz="1600" b="1" dirty="0" smtClean="0">
                <a:solidFill>
                  <a:sysClr val="windowText" lastClr="000000"/>
                </a:solidFill>
              </a:rPr>
              <a:t>$389M usage</a:t>
            </a:r>
          </a:p>
          <a:p>
            <a:pPr algn="ctr"/>
            <a:r>
              <a:rPr lang="en-US" sz="1400" b="1" dirty="0" smtClean="0">
                <a:solidFill>
                  <a:sysClr val="windowText" lastClr="000000"/>
                </a:solidFill>
              </a:rPr>
              <a:t>(voluntary use)</a:t>
            </a:r>
            <a:endParaRPr lang="en-US" sz="1400" b="1" dirty="0">
              <a:solidFill>
                <a:sysClr val="windowText" lastClr="000000"/>
              </a:solidFill>
            </a:endParaRPr>
          </a:p>
        </p:txBody>
      </p:sp>
      <p:sp>
        <p:nvSpPr>
          <p:cNvPr id="8" name="Rounded Rectangle 7"/>
          <p:cNvSpPr/>
          <p:nvPr/>
        </p:nvSpPr>
        <p:spPr>
          <a:xfrm>
            <a:off x="3733800" y="457200"/>
            <a:ext cx="1828800" cy="1295400"/>
          </a:xfrm>
          <a:prstGeom prst="roundRect">
            <a:avLst/>
          </a:prstGeom>
          <a:solidFill>
            <a:srgbClr val="FFFF00"/>
          </a:solidFill>
          <a:ln w="57150">
            <a:solidFill>
              <a:srgbClr val="0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solidFill>
                  <a:sysClr val="windowText" lastClr="000000"/>
                </a:solidFill>
              </a:rPr>
              <a:t>Cities</a:t>
            </a:r>
          </a:p>
          <a:p>
            <a:pPr algn="ctr"/>
            <a:r>
              <a:rPr lang="en-US" sz="1600" b="1" dirty="0" smtClean="0">
                <a:solidFill>
                  <a:sysClr val="windowText" lastClr="000000"/>
                </a:solidFill>
              </a:rPr>
              <a:t>$188M usage</a:t>
            </a:r>
          </a:p>
          <a:p>
            <a:pPr algn="ctr"/>
            <a:r>
              <a:rPr lang="en-US" sz="1400" b="1" dirty="0" smtClean="0">
                <a:solidFill>
                  <a:sysClr val="windowText" lastClr="000000"/>
                </a:solidFill>
              </a:rPr>
              <a:t>(voluntary use)</a:t>
            </a:r>
            <a:endParaRPr lang="en-US" sz="1400" b="1" dirty="0">
              <a:solidFill>
                <a:sysClr val="windowText" lastClr="000000"/>
              </a:solidFill>
            </a:endParaRPr>
          </a:p>
        </p:txBody>
      </p:sp>
      <p:sp>
        <p:nvSpPr>
          <p:cNvPr id="9" name="Rounded Rectangle 8"/>
          <p:cNvSpPr/>
          <p:nvPr/>
        </p:nvSpPr>
        <p:spPr>
          <a:xfrm>
            <a:off x="228600" y="533400"/>
            <a:ext cx="1828800" cy="1295400"/>
          </a:xfrm>
          <a:prstGeom prst="roundRect">
            <a:avLst/>
          </a:prstGeom>
          <a:solidFill>
            <a:srgbClr val="FFFF00"/>
          </a:solidFill>
          <a:ln w="57150">
            <a:solidFill>
              <a:srgbClr val="0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smtClean="0">
                <a:solidFill>
                  <a:sysClr val="windowText" lastClr="000000"/>
                </a:solidFill>
              </a:rPr>
              <a:t>Counties</a:t>
            </a:r>
          </a:p>
          <a:p>
            <a:pPr algn="ctr"/>
            <a:r>
              <a:rPr lang="en-US" sz="1600" b="1" dirty="0" smtClean="0">
                <a:solidFill>
                  <a:sysClr val="windowText" lastClr="000000"/>
                </a:solidFill>
              </a:rPr>
              <a:t>$212M usage</a:t>
            </a:r>
          </a:p>
          <a:p>
            <a:pPr algn="ctr"/>
            <a:r>
              <a:rPr lang="en-US" sz="1400" b="1" dirty="0" smtClean="0">
                <a:solidFill>
                  <a:sysClr val="windowText" lastClr="000000"/>
                </a:solidFill>
              </a:rPr>
              <a:t>(voluntary use)</a:t>
            </a:r>
            <a:endParaRPr lang="en-US" sz="1400" b="1" dirty="0">
              <a:solidFill>
                <a:sysClr val="windowText" lastClr="000000"/>
              </a:solidFill>
            </a:endParaRPr>
          </a:p>
        </p:txBody>
      </p:sp>
      <p:sp>
        <p:nvSpPr>
          <p:cNvPr id="10" name="Rounded Rectangle 9"/>
          <p:cNvSpPr/>
          <p:nvPr/>
        </p:nvSpPr>
        <p:spPr>
          <a:xfrm>
            <a:off x="2895600" y="2438400"/>
            <a:ext cx="3581400" cy="1752600"/>
          </a:xfrm>
          <a:prstGeom prst="roundRect">
            <a:avLst/>
          </a:prstGeom>
          <a:solidFill>
            <a:srgbClr val="F85EC1"/>
          </a:solidFill>
          <a:ln w="57150">
            <a:solidFill>
              <a:srgbClr val="0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3200" dirty="0">
                <a:solidFill>
                  <a:prstClr val="white"/>
                </a:solidFill>
              </a:rPr>
              <a:t>State Purchasing</a:t>
            </a:r>
          </a:p>
          <a:p>
            <a:pPr algn="ctr"/>
            <a:r>
              <a:rPr lang="en-US" sz="2000" dirty="0" smtClean="0">
                <a:solidFill>
                  <a:prstClr val="white"/>
                </a:solidFill>
              </a:rPr>
              <a:t>750 “Best Value” </a:t>
            </a:r>
          </a:p>
          <a:p>
            <a:pPr algn="ctr"/>
            <a:r>
              <a:rPr lang="en-US" sz="2000" dirty="0" smtClean="0">
                <a:solidFill>
                  <a:prstClr val="white"/>
                </a:solidFill>
              </a:rPr>
              <a:t>Cooperative Contracts</a:t>
            </a:r>
          </a:p>
          <a:p>
            <a:pPr algn="ctr"/>
            <a:endParaRPr lang="en-US" sz="800" dirty="0" smtClean="0">
              <a:solidFill>
                <a:prstClr val="white"/>
              </a:solidFill>
            </a:endParaRPr>
          </a:p>
          <a:p>
            <a:pPr algn="ctr"/>
            <a:r>
              <a:rPr lang="en-US" sz="2000" dirty="0" smtClean="0">
                <a:solidFill>
                  <a:prstClr val="black"/>
                </a:solidFill>
              </a:rPr>
              <a:t>$1.6 Billion Total Usage</a:t>
            </a:r>
            <a:endParaRPr lang="en-US" sz="2000" dirty="0">
              <a:solidFill>
                <a:prstClr val="black"/>
              </a:solidFill>
            </a:endParaRPr>
          </a:p>
        </p:txBody>
      </p:sp>
      <p:cxnSp>
        <p:nvCxnSpPr>
          <p:cNvPr id="11" name="Straight Connector 10"/>
          <p:cNvCxnSpPr>
            <a:stCxn id="5" idx="0"/>
            <a:endCxn id="10" idx="2"/>
          </p:cNvCxnSpPr>
          <p:nvPr/>
        </p:nvCxnSpPr>
        <p:spPr>
          <a:xfrm rot="5400000" flipH="1" flipV="1">
            <a:off x="4267200" y="4610100"/>
            <a:ext cx="838200" cy="1588"/>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6324600" y="4191000"/>
            <a:ext cx="914400" cy="762000"/>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6324600" y="1752600"/>
            <a:ext cx="685800" cy="762000"/>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2057400" y="4114800"/>
            <a:ext cx="914400" cy="914400"/>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981200" y="1752600"/>
            <a:ext cx="1004891" cy="766763"/>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a:endCxn id="8" idx="2"/>
          </p:cNvCxnSpPr>
          <p:nvPr/>
        </p:nvCxnSpPr>
        <p:spPr>
          <a:xfrm rot="5400000" flipH="1" flipV="1">
            <a:off x="4305300" y="2095500"/>
            <a:ext cx="685800" cy="1588"/>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5636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534400" cy="6324600"/>
          </a:xfrm>
        </p:spPr>
        <p:txBody>
          <a:bodyPr>
            <a:normAutofit fontScale="25000" lnSpcReduction="20000"/>
          </a:bodyPr>
          <a:lstStyle/>
          <a:p>
            <a:pPr>
              <a:buNone/>
            </a:pPr>
            <a:r>
              <a:rPr lang="en-US" sz="12800" b="1" dirty="0" smtClean="0">
                <a:solidFill>
                  <a:srgbClr val="FFFF00"/>
                </a:solidFill>
              </a:rPr>
              <a:t>Types of Procurement Fraud</a:t>
            </a:r>
          </a:p>
          <a:p>
            <a:pPr>
              <a:buNone/>
            </a:pPr>
            <a:endParaRPr lang="en-US" sz="7200" b="1" dirty="0">
              <a:solidFill>
                <a:srgbClr val="FFFF00"/>
              </a:solidFill>
            </a:endParaRPr>
          </a:p>
          <a:p>
            <a:pPr marL="742950" indent="-742950">
              <a:buAutoNum type="arabicPeriod"/>
            </a:pPr>
            <a:r>
              <a:rPr lang="en-US" sz="9600" b="1" dirty="0" smtClean="0">
                <a:solidFill>
                  <a:srgbClr val="FFC000"/>
                </a:solidFill>
              </a:rPr>
              <a:t>Favoritism - Steering</a:t>
            </a:r>
          </a:p>
          <a:p>
            <a:pPr marL="742950" indent="-742950">
              <a:buAutoNum type="arabicPeriod"/>
            </a:pPr>
            <a:endParaRPr lang="en-US" sz="6400" b="1" dirty="0" smtClean="0">
              <a:solidFill>
                <a:srgbClr val="FFC000"/>
              </a:solidFill>
            </a:endParaRPr>
          </a:p>
          <a:p>
            <a:pPr marL="742950" indent="-742950">
              <a:buFont typeface="Arial" pitchFamily="34" charset="0"/>
              <a:buAutoNum type="arabicPeriod"/>
            </a:pPr>
            <a:r>
              <a:rPr lang="en-US" sz="9600" b="1" dirty="0">
                <a:solidFill>
                  <a:srgbClr val="FFC000"/>
                </a:solidFill>
              </a:rPr>
              <a:t>Undue </a:t>
            </a:r>
            <a:r>
              <a:rPr lang="en-US" sz="9600" b="1" dirty="0" smtClean="0">
                <a:solidFill>
                  <a:srgbClr val="FFC000"/>
                </a:solidFill>
              </a:rPr>
              <a:t>Influence</a:t>
            </a:r>
          </a:p>
          <a:p>
            <a:pPr marL="742950" indent="-742950">
              <a:buFont typeface="Arial" pitchFamily="34" charset="0"/>
              <a:buAutoNum type="arabicPeriod"/>
            </a:pPr>
            <a:endParaRPr lang="en-US" sz="6400" b="1" dirty="0" smtClean="0">
              <a:solidFill>
                <a:srgbClr val="FFC000"/>
              </a:solidFill>
            </a:endParaRPr>
          </a:p>
          <a:p>
            <a:pPr marL="742950" indent="-742950">
              <a:buFont typeface="Arial" pitchFamily="34" charset="0"/>
              <a:buAutoNum type="arabicPeriod"/>
            </a:pPr>
            <a:r>
              <a:rPr lang="en-US" sz="9600" b="1" dirty="0" smtClean="0">
                <a:solidFill>
                  <a:srgbClr val="FFC000"/>
                </a:solidFill>
              </a:rPr>
              <a:t>Conflicts of Interest </a:t>
            </a:r>
          </a:p>
          <a:p>
            <a:pPr marL="742950" indent="-742950">
              <a:buFont typeface="Arial" pitchFamily="34" charset="0"/>
              <a:buAutoNum type="arabicPeriod"/>
            </a:pPr>
            <a:endParaRPr lang="en-US" sz="6400" b="1" dirty="0" smtClean="0">
              <a:solidFill>
                <a:srgbClr val="FFC000"/>
              </a:solidFill>
            </a:endParaRPr>
          </a:p>
          <a:p>
            <a:pPr marL="742950" indent="-742950">
              <a:buFont typeface="Arial" pitchFamily="34" charset="0"/>
              <a:buAutoNum type="arabicPeriod"/>
            </a:pPr>
            <a:r>
              <a:rPr lang="en-US" sz="9600" b="1" dirty="0" smtClean="0">
                <a:solidFill>
                  <a:srgbClr val="FFC000"/>
                </a:solidFill>
              </a:rPr>
              <a:t>Bias  </a:t>
            </a:r>
            <a:r>
              <a:rPr lang="en-US" sz="9600" b="1" dirty="0">
                <a:solidFill>
                  <a:srgbClr val="FFC000"/>
                </a:solidFill>
              </a:rPr>
              <a:t>(</a:t>
            </a:r>
            <a:r>
              <a:rPr lang="en-US" sz="9600" b="1" dirty="0" smtClean="0">
                <a:solidFill>
                  <a:srgbClr val="FFC000"/>
                </a:solidFill>
              </a:rPr>
              <a:t>blackballing)</a:t>
            </a:r>
          </a:p>
          <a:p>
            <a:pPr marL="742950" indent="-742950">
              <a:buFont typeface="Arial" pitchFamily="34" charset="0"/>
              <a:buAutoNum type="arabicPeriod"/>
            </a:pPr>
            <a:endParaRPr lang="en-US" sz="6400" b="1" dirty="0" smtClean="0">
              <a:solidFill>
                <a:srgbClr val="FFC000"/>
              </a:solidFill>
            </a:endParaRPr>
          </a:p>
          <a:p>
            <a:pPr marL="742950" indent="-742950">
              <a:buFont typeface="Arial" pitchFamily="34" charset="0"/>
              <a:buAutoNum type="arabicPeriod"/>
            </a:pPr>
            <a:r>
              <a:rPr lang="en-US" sz="9600" b="1" dirty="0" smtClean="0">
                <a:solidFill>
                  <a:srgbClr val="FFC000"/>
                </a:solidFill>
              </a:rPr>
              <a:t>Bid Rigging</a:t>
            </a:r>
          </a:p>
          <a:p>
            <a:pPr marL="742950" indent="-742950">
              <a:buFont typeface="Arial" pitchFamily="34" charset="0"/>
              <a:buAutoNum type="arabicPeriod"/>
            </a:pPr>
            <a:endParaRPr lang="en-US" sz="6400" b="1" dirty="0" smtClean="0">
              <a:solidFill>
                <a:srgbClr val="FFC000"/>
              </a:solidFill>
            </a:endParaRPr>
          </a:p>
          <a:p>
            <a:pPr marL="742950" indent="-742950">
              <a:buFont typeface="Arial" pitchFamily="34" charset="0"/>
              <a:buAutoNum type="arabicPeriod"/>
            </a:pPr>
            <a:r>
              <a:rPr lang="en-US" sz="9600" b="1" dirty="0" smtClean="0">
                <a:solidFill>
                  <a:srgbClr val="FFC000"/>
                </a:solidFill>
              </a:rPr>
              <a:t>Manipulation </a:t>
            </a:r>
            <a:r>
              <a:rPr lang="en-US" sz="9600" b="1" dirty="0">
                <a:solidFill>
                  <a:srgbClr val="FFC000"/>
                </a:solidFill>
              </a:rPr>
              <a:t>of </a:t>
            </a:r>
            <a:r>
              <a:rPr lang="en-US" sz="9600" b="1" dirty="0" smtClean="0">
                <a:solidFill>
                  <a:srgbClr val="FFC000"/>
                </a:solidFill>
              </a:rPr>
              <a:t>Scoring</a:t>
            </a:r>
          </a:p>
          <a:p>
            <a:pPr marL="742950" indent="-742950">
              <a:buFont typeface="Arial" pitchFamily="34" charset="0"/>
              <a:buAutoNum type="arabicPeriod"/>
            </a:pPr>
            <a:endParaRPr lang="en-US" sz="6400" b="1" dirty="0" smtClean="0">
              <a:solidFill>
                <a:srgbClr val="FFC000"/>
              </a:solidFill>
            </a:endParaRPr>
          </a:p>
          <a:p>
            <a:pPr marL="742950" indent="-742950">
              <a:buFont typeface="Arial" pitchFamily="34" charset="0"/>
              <a:buAutoNum type="arabicPeriod"/>
            </a:pPr>
            <a:r>
              <a:rPr lang="en-US" sz="9600" b="1" dirty="0" smtClean="0">
                <a:solidFill>
                  <a:srgbClr val="FFC000"/>
                </a:solidFill>
              </a:rPr>
              <a:t>Collusion </a:t>
            </a:r>
          </a:p>
          <a:p>
            <a:pPr marL="742950" indent="-742950">
              <a:buFont typeface="Arial" pitchFamily="34" charset="0"/>
              <a:buAutoNum type="arabicPeriod"/>
            </a:pPr>
            <a:endParaRPr lang="en-US" sz="6400" b="1" dirty="0" smtClean="0">
              <a:solidFill>
                <a:srgbClr val="FFC000"/>
              </a:solidFill>
            </a:endParaRPr>
          </a:p>
          <a:p>
            <a:pPr marL="742950" indent="-742950">
              <a:buFont typeface="Arial" pitchFamily="34" charset="0"/>
              <a:buAutoNum type="arabicPeriod"/>
            </a:pPr>
            <a:r>
              <a:rPr lang="en-US" sz="9600" b="1" dirty="0" smtClean="0">
                <a:solidFill>
                  <a:srgbClr val="FFC000"/>
                </a:solidFill>
              </a:rPr>
              <a:t>Anticompetitive Practices</a:t>
            </a:r>
            <a:endParaRPr lang="en-US" sz="9600" b="1" dirty="0">
              <a:solidFill>
                <a:srgbClr val="FFC000"/>
              </a:solidFill>
            </a:endParaRPr>
          </a:p>
          <a:p>
            <a:endParaRPr lang="en-US" sz="3600" b="1" dirty="0"/>
          </a:p>
          <a:p>
            <a:pPr marL="742950" indent="-742950">
              <a:buFont typeface="Arial" pitchFamily="34" charset="0"/>
              <a:buAutoNum type="arabicPeriod"/>
            </a:pPr>
            <a:endParaRPr lang="en-US" sz="3600" b="1" dirty="0">
              <a:solidFill>
                <a:srgbClr val="FFC000"/>
              </a:solidFill>
            </a:endParaRPr>
          </a:p>
          <a:p>
            <a:pPr marL="742950" indent="-742950">
              <a:buFont typeface="Arial" pitchFamily="34" charset="0"/>
              <a:buAutoNum type="arabicPeriod"/>
            </a:pPr>
            <a:endParaRPr lang="en-US" sz="3600" b="1" dirty="0">
              <a:solidFill>
                <a:srgbClr val="FFC000"/>
              </a:solidFill>
            </a:endParaRPr>
          </a:p>
          <a:p>
            <a:pPr marL="742950" indent="-742950">
              <a:buFont typeface="Arial" pitchFamily="34" charset="0"/>
              <a:buAutoNum type="arabicPeriod"/>
            </a:pPr>
            <a:endParaRPr lang="en-US" sz="4000" b="1" dirty="0">
              <a:solidFill>
                <a:srgbClr val="FFC000"/>
              </a:solidFill>
            </a:endParaRPr>
          </a:p>
          <a:p>
            <a:pPr marL="742950" indent="-742950">
              <a:buFont typeface="Arial" pitchFamily="34" charset="0"/>
              <a:buAutoNum type="arabicPeriod"/>
            </a:pPr>
            <a:endParaRPr lang="en-US" sz="4000" b="1" dirty="0">
              <a:solidFill>
                <a:srgbClr val="FFC000"/>
              </a:solidFill>
            </a:endParaRPr>
          </a:p>
          <a:p>
            <a:pPr marL="742950" indent="-742950">
              <a:buAutoNum type="arabicPeriod"/>
            </a:pPr>
            <a:endParaRPr lang="en-US" sz="3900" b="1" dirty="0" smtClean="0">
              <a:solidFill>
                <a:srgbClr val="FFC000"/>
              </a:solidFill>
            </a:endParaRPr>
          </a:p>
          <a:p>
            <a:pPr>
              <a:buNone/>
            </a:pPr>
            <a:endParaRPr lang="en-US" sz="1800" b="1" dirty="0" smtClean="0">
              <a:solidFill>
                <a:srgbClr val="FFFF00"/>
              </a:solidFill>
            </a:endParaRPr>
          </a:p>
          <a:p>
            <a:pPr>
              <a:buAutoNum type="arabicPeriod"/>
            </a:pPr>
            <a:endParaRPr lang="en-US" sz="1800" b="1" dirty="0" smtClean="0">
              <a:solidFill>
                <a:srgbClr val="FFFF00"/>
              </a:solidFill>
            </a:endParaRPr>
          </a:p>
          <a:p>
            <a:pPr>
              <a:buNone/>
            </a:pPr>
            <a:r>
              <a:rPr lang="en-US" sz="4800" b="1" i="1" dirty="0" smtClean="0">
                <a:solidFill>
                  <a:srgbClr val="FFFF00"/>
                </a:solidFill>
              </a:rPr>
              <a:t>	</a:t>
            </a:r>
          </a:p>
          <a:p>
            <a:pPr algn="just">
              <a:buNone/>
            </a:pPr>
            <a:endParaRPr lang="en-US" sz="4800" b="1" dirty="0" smtClean="0">
              <a:solidFill>
                <a:srgbClr val="FFFF00"/>
              </a:solidFill>
            </a:endParaRPr>
          </a:p>
          <a:p>
            <a:pPr algn="just">
              <a:buNone/>
            </a:pPr>
            <a:r>
              <a:rPr lang="en-US" sz="4800" b="1" dirty="0" smtClean="0">
                <a:solidFill>
                  <a:srgbClr val="FFC000"/>
                </a:solidFill>
              </a:rPr>
              <a:t>	</a:t>
            </a:r>
            <a:endParaRPr lang="en-US" sz="4800" b="1" dirty="0" smtClean="0"/>
          </a:p>
          <a:p>
            <a:pPr algn="just">
              <a:buNone/>
            </a:pPr>
            <a:endParaRPr lang="en-US" sz="2400" dirty="0" smtClean="0"/>
          </a:p>
          <a:p>
            <a:pPr algn="just">
              <a:buNone/>
            </a:pPr>
            <a:endParaRPr lang="en-US" sz="2400" dirty="0" smtClean="0"/>
          </a:p>
          <a:p>
            <a:pPr algn="just">
              <a:buNone/>
            </a:pPr>
            <a:endParaRPr lang="en-US" sz="2400" dirty="0"/>
          </a:p>
        </p:txBody>
      </p:sp>
    </p:spTree>
    <p:extLst>
      <p:ext uri="{BB962C8B-B14F-4D97-AF65-F5344CB8AC3E}">
        <p14:creationId xmlns:p14="http://schemas.microsoft.com/office/powerpoint/2010/main" val="32574059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534400" cy="6324600"/>
          </a:xfrm>
        </p:spPr>
        <p:txBody>
          <a:bodyPr>
            <a:normAutofit fontScale="55000" lnSpcReduction="20000"/>
          </a:bodyPr>
          <a:lstStyle/>
          <a:p>
            <a:pPr algn="ctr">
              <a:buNone/>
            </a:pPr>
            <a:endParaRPr lang="en-US" sz="6500" b="1" dirty="0" smtClean="0">
              <a:solidFill>
                <a:srgbClr val="FFFF00"/>
              </a:solidFill>
            </a:endParaRPr>
          </a:p>
          <a:p>
            <a:pPr algn="ctr">
              <a:buNone/>
            </a:pPr>
            <a:endParaRPr lang="en-US" sz="6500" b="1" dirty="0">
              <a:solidFill>
                <a:srgbClr val="FFFF00"/>
              </a:solidFill>
            </a:endParaRPr>
          </a:p>
          <a:p>
            <a:pPr algn="ctr">
              <a:buNone/>
            </a:pPr>
            <a:r>
              <a:rPr lang="en-US" sz="7700" b="1" dirty="0" smtClean="0">
                <a:solidFill>
                  <a:srgbClr val="FFFF00"/>
                </a:solidFill>
              </a:rPr>
              <a:t>Separating Cost </a:t>
            </a:r>
          </a:p>
          <a:p>
            <a:pPr algn="ctr">
              <a:buNone/>
            </a:pPr>
            <a:r>
              <a:rPr lang="en-US" sz="7700" b="1" dirty="0" smtClean="0">
                <a:solidFill>
                  <a:srgbClr val="FFFF00"/>
                </a:solidFill>
              </a:rPr>
              <a:t>In The RFP Process </a:t>
            </a:r>
          </a:p>
          <a:p>
            <a:pPr algn="ctr">
              <a:buNone/>
            </a:pPr>
            <a:r>
              <a:rPr lang="en-US" sz="7700" b="1" dirty="0" smtClean="0">
                <a:solidFill>
                  <a:srgbClr val="FFFF00"/>
                </a:solidFill>
              </a:rPr>
              <a:t>Helps Prevent </a:t>
            </a:r>
          </a:p>
          <a:p>
            <a:pPr algn="ctr">
              <a:buNone/>
            </a:pPr>
            <a:r>
              <a:rPr lang="en-US" sz="7700" b="1" dirty="0" smtClean="0">
                <a:solidFill>
                  <a:srgbClr val="FFFF00"/>
                </a:solidFill>
              </a:rPr>
              <a:t>Procurement Fraud</a:t>
            </a:r>
          </a:p>
          <a:p>
            <a:pPr>
              <a:buNone/>
            </a:pPr>
            <a:endParaRPr lang="en-US" sz="7700" b="1" dirty="0" smtClean="0">
              <a:solidFill>
                <a:srgbClr val="FFFF00"/>
              </a:solidFill>
            </a:endParaRPr>
          </a:p>
          <a:p>
            <a:pPr>
              <a:buNone/>
            </a:pPr>
            <a:endParaRPr lang="en-US" sz="1800" b="1" dirty="0" smtClean="0">
              <a:solidFill>
                <a:srgbClr val="FFFF00"/>
              </a:solidFill>
            </a:endParaRPr>
          </a:p>
          <a:p>
            <a:pPr>
              <a:buAutoNum type="arabicPeriod"/>
            </a:pPr>
            <a:endParaRPr lang="en-US" sz="1800" b="1" dirty="0" smtClean="0">
              <a:solidFill>
                <a:srgbClr val="FFFF00"/>
              </a:solidFill>
            </a:endParaRPr>
          </a:p>
          <a:p>
            <a:pPr>
              <a:buNone/>
            </a:pPr>
            <a:r>
              <a:rPr lang="en-US" sz="4800" b="1" i="1" dirty="0" smtClean="0">
                <a:solidFill>
                  <a:srgbClr val="FFFF00"/>
                </a:solidFill>
              </a:rPr>
              <a:t>	</a:t>
            </a:r>
          </a:p>
          <a:p>
            <a:pPr algn="just">
              <a:buNone/>
            </a:pPr>
            <a:endParaRPr lang="en-US" sz="4800" b="1" dirty="0" smtClean="0">
              <a:solidFill>
                <a:srgbClr val="FFFF00"/>
              </a:solidFill>
            </a:endParaRPr>
          </a:p>
          <a:p>
            <a:pPr algn="just">
              <a:buNone/>
            </a:pPr>
            <a:r>
              <a:rPr lang="en-US" sz="4800" b="1" dirty="0" smtClean="0">
                <a:solidFill>
                  <a:srgbClr val="FFC000"/>
                </a:solidFill>
              </a:rPr>
              <a:t>	</a:t>
            </a:r>
            <a:endParaRPr lang="en-US" sz="4800" b="1" dirty="0" smtClean="0"/>
          </a:p>
          <a:p>
            <a:pPr algn="just">
              <a:buNone/>
            </a:pPr>
            <a:endParaRPr lang="en-US" sz="2400" dirty="0" smtClean="0"/>
          </a:p>
          <a:p>
            <a:pPr algn="just">
              <a:buNone/>
            </a:pPr>
            <a:endParaRPr lang="en-US" sz="2400" dirty="0" smtClean="0"/>
          </a:p>
          <a:p>
            <a:pPr algn="just">
              <a:buNone/>
            </a:pP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smtClean="0">
                <a:solidFill>
                  <a:srgbClr val="FFFF00"/>
                </a:solidFill>
              </a:rPr>
              <a:t>63G - 6a – 707(5)</a:t>
            </a:r>
            <a:r>
              <a:rPr lang="en-US" sz="3200" b="1" dirty="0">
                <a:solidFill>
                  <a:srgbClr val="FFFF00"/>
                </a:solidFill>
              </a:rPr>
              <a:t> </a:t>
            </a:r>
            <a:r>
              <a:rPr lang="en-US" sz="3200" b="1" dirty="0" smtClean="0">
                <a:solidFill>
                  <a:srgbClr val="FFFF00"/>
                </a:solidFill>
              </a:rPr>
              <a:t>  Separating Cost </a:t>
            </a:r>
            <a:endParaRPr lang="en-US" sz="3200" dirty="0"/>
          </a:p>
        </p:txBody>
      </p:sp>
      <p:sp>
        <p:nvSpPr>
          <p:cNvPr id="3" name="Content Placeholder 2"/>
          <p:cNvSpPr>
            <a:spLocks noGrp="1"/>
          </p:cNvSpPr>
          <p:nvPr>
            <p:ph idx="1"/>
          </p:nvPr>
        </p:nvSpPr>
        <p:spPr>
          <a:xfrm>
            <a:off x="152400" y="1371600"/>
            <a:ext cx="8534400" cy="5257800"/>
          </a:xfrm>
        </p:spPr>
        <p:txBody>
          <a:bodyPr>
            <a:normAutofit/>
          </a:bodyPr>
          <a:lstStyle/>
          <a:p>
            <a:pPr algn="just">
              <a:buNone/>
            </a:pPr>
            <a:r>
              <a:rPr lang="en-US" sz="2800" dirty="0" smtClean="0"/>
              <a:t>	(</a:t>
            </a:r>
            <a:r>
              <a:rPr lang="en-US" sz="2800" dirty="0"/>
              <a:t>5</a:t>
            </a:r>
            <a:r>
              <a:rPr lang="en-US" sz="2800" dirty="0" smtClean="0"/>
              <a:t>)(a)  </a:t>
            </a:r>
            <a:r>
              <a:rPr lang="en-US" sz="2800" b="1" dirty="0" smtClean="0"/>
              <a:t>Except </a:t>
            </a:r>
            <a:r>
              <a:rPr lang="en-US" sz="2800" b="1" dirty="0"/>
              <a:t>as provided in Subsections (5)(b) and (8),</a:t>
            </a:r>
            <a:r>
              <a:rPr lang="en-US" sz="2800" dirty="0"/>
              <a:t> </a:t>
            </a:r>
            <a:r>
              <a:rPr lang="en-US" sz="2800" b="1" dirty="0">
                <a:solidFill>
                  <a:srgbClr val="FFC000"/>
                </a:solidFill>
              </a:rPr>
              <a:t>each member of the evaluation committee is prohibited from knowing, or having access to, any information relating to the cost, or the scoring of the cost, of a proposal until after the evaluation committee submits its final recommended scores on all other criteria to the issuing procurement unit.</a:t>
            </a:r>
          </a:p>
          <a:p>
            <a:pPr algn="just">
              <a:buNone/>
            </a:pPr>
            <a:endParaRPr lang="en-US" b="1" dirty="0">
              <a:solidFill>
                <a:srgbClr val="FFC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FF00"/>
                </a:solidFill>
              </a:rPr>
              <a:t>Separating Cost </a:t>
            </a:r>
            <a:br>
              <a:rPr lang="en-US" sz="3200" b="1" dirty="0" smtClean="0">
                <a:solidFill>
                  <a:srgbClr val="FFFF00"/>
                </a:solidFill>
              </a:rPr>
            </a:br>
            <a:r>
              <a:rPr lang="en-US" sz="3200" b="1" dirty="0" smtClean="0">
                <a:solidFill>
                  <a:srgbClr val="FFFF00"/>
                </a:solidFill>
              </a:rPr>
              <a:t>Prevents Procurement Fraud</a:t>
            </a:r>
            <a:endParaRPr lang="en-US" sz="3200" dirty="0"/>
          </a:p>
        </p:txBody>
      </p:sp>
      <p:sp>
        <p:nvSpPr>
          <p:cNvPr id="3" name="Content Placeholder 2"/>
          <p:cNvSpPr>
            <a:spLocks noGrp="1"/>
          </p:cNvSpPr>
          <p:nvPr>
            <p:ph idx="1"/>
          </p:nvPr>
        </p:nvSpPr>
        <p:spPr/>
        <p:txBody>
          <a:bodyPr>
            <a:normAutofit/>
          </a:bodyPr>
          <a:lstStyle/>
          <a:p>
            <a:pPr algn="just">
              <a:buNone/>
            </a:pPr>
            <a:r>
              <a:rPr lang="en-US" sz="800" dirty="0" smtClean="0"/>
              <a:t>	</a:t>
            </a:r>
          </a:p>
          <a:p>
            <a:pPr algn="just">
              <a:buNone/>
            </a:pPr>
            <a:r>
              <a:rPr lang="en-US" sz="3600" dirty="0" smtClean="0"/>
              <a:t> 	</a:t>
            </a:r>
            <a:r>
              <a:rPr lang="en-US" sz="3600" b="1" dirty="0" smtClean="0"/>
              <a:t>Separating cost dramatically reduces the possibility of one individual having too much influence in an evaluation committee because 20% to 40% of the total score (cost) is removed from their influence.</a:t>
            </a:r>
          </a:p>
          <a:p>
            <a:pPr algn="just"/>
            <a:endParaRPr lang="en-US" sz="20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534400" cy="6324600"/>
          </a:xfrm>
        </p:spPr>
        <p:txBody>
          <a:bodyPr>
            <a:normAutofit fontScale="55000" lnSpcReduction="20000"/>
          </a:bodyPr>
          <a:lstStyle/>
          <a:p>
            <a:pPr algn="ctr">
              <a:buNone/>
            </a:pPr>
            <a:endParaRPr lang="en-US" sz="6500" b="1" dirty="0" smtClean="0">
              <a:solidFill>
                <a:srgbClr val="FFFF00"/>
              </a:solidFill>
            </a:endParaRPr>
          </a:p>
          <a:p>
            <a:pPr algn="ctr">
              <a:buNone/>
            </a:pPr>
            <a:endParaRPr lang="en-US" sz="6500" b="1" dirty="0">
              <a:solidFill>
                <a:srgbClr val="FFFF00"/>
              </a:solidFill>
            </a:endParaRPr>
          </a:p>
          <a:p>
            <a:pPr algn="ctr">
              <a:buNone/>
            </a:pPr>
            <a:r>
              <a:rPr lang="en-US" sz="7700" b="1" dirty="0" smtClean="0">
                <a:solidFill>
                  <a:srgbClr val="FFFF00"/>
                </a:solidFill>
              </a:rPr>
              <a:t>Cost-Benefit Analysis </a:t>
            </a:r>
          </a:p>
          <a:p>
            <a:pPr algn="ctr">
              <a:buNone/>
            </a:pPr>
            <a:r>
              <a:rPr lang="en-US" sz="7700" b="1" dirty="0" smtClean="0">
                <a:solidFill>
                  <a:srgbClr val="FFFF00"/>
                </a:solidFill>
              </a:rPr>
              <a:t>In The RFP Process </a:t>
            </a:r>
          </a:p>
          <a:p>
            <a:pPr algn="ctr">
              <a:buNone/>
            </a:pPr>
            <a:r>
              <a:rPr lang="en-US" sz="7700" b="1" dirty="0" smtClean="0">
                <a:solidFill>
                  <a:srgbClr val="FFFF00"/>
                </a:solidFill>
              </a:rPr>
              <a:t>Helps Prevent </a:t>
            </a:r>
          </a:p>
          <a:p>
            <a:pPr algn="ctr">
              <a:buNone/>
            </a:pPr>
            <a:r>
              <a:rPr lang="en-US" sz="7700" b="1" dirty="0" smtClean="0">
                <a:solidFill>
                  <a:srgbClr val="FFFF00"/>
                </a:solidFill>
              </a:rPr>
              <a:t>Procurement Fraud</a:t>
            </a:r>
          </a:p>
          <a:p>
            <a:pPr>
              <a:buNone/>
            </a:pPr>
            <a:endParaRPr lang="en-US" sz="7700" b="1" dirty="0" smtClean="0">
              <a:solidFill>
                <a:srgbClr val="FFFF00"/>
              </a:solidFill>
            </a:endParaRPr>
          </a:p>
          <a:p>
            <a:pPr>
              <a:buNone/>
            </a:pPr>
            <a:endParaRPr lang="en-US" sz="1800" b="1" dirty="0" smtClean="0">
              <a:solidFill>
                <a:srgbClr val="FFFF00"/>
              </a:solidFill>
            </a:endParaRPr>
          </a:p>
          <a:p>
            <a:pPr>
              <a:buAutoNum type="arabicPeriod"/>
            </a:pPr>
            <a:endParaRPr lang="en-US" sz="1800" b="1" dirty="0" smtClean="0">
              <a:solidFill>
                <a:srgbClr val="FFFF00"/>
              </a:solidFill>
            </a:endParaRPr>
          </a:p>
          <a:p>
            <a:pPr>
              <a:buNone/>
            </a:pPr>
            <a:r>
              <a:rPr lang="en-US" sz="4800" b="1" i="1" dirty="0" smtClean="0">
                <a:solidFill>
                  <a:srgbClr val="FFFF00"/>
                </a:solidFill>
              </a:rPr>
              <a:t>	</a:t>
            </a:r>
          </a:p>
          <a:p>
            <a:pPr algn="just">
              <a:buNone/>
            </a:pPr>
            <a:endParaRPr lang="en-US" sz="4800" b="1" dirty="0" smtClean="0">
              <a:solidFill>
                <a:srgbClr val="FFFF00"/>
              </a:solidFill>
            </a:endParaRPr>
          </a:p>
          <a:p>
            <a:pPr algn="just">
              <a:buNone/>
            </a:pPr>
            <a:r>
              <a:rPr lang="en-US" sz="4800" b="1" dirty="0" smtClean="0">
                <a:solidFill>
                  <a:srgbClr val="FFC000"/>
                </a:solidFill>
              </a:rPr>
              <a:t>	</a:t>
            </a:r>
            <a:endParaRPr lang="en-US" sz="4800" b="1" dirty="0" smtClean="0"/>
          </a:p>
          <a:p>
            <a:pPr algn="just">
              <a:buNone/>
            </a:pPr>
            <a:endParaRPr lang="en-US" sz="2400" dirty="0" smtClean="0"/>
          </a:p>
          <a:p>
            <a:pPr algn="just">
              <a:buNone/>
            </a:pPr>
            <a:endParaRPr lang="en-US" sz="2400" dirty="0" smtClean="0"/>
          </a:p>
          <a:p>
            <a:pPr algn="just">
              <a:buNone/>
            </a:pPr>
            <a:endParaRPr lang="en-US" sz="2400" dirty="0"/>
          </a:p>
        </p:txBody>
      </p:sp>
    </p:spTree>
    <p:extLst>
      <p:ext uri="{BB962C8B-B14F-4D97-AF65-F5344CB8AC3E}">
        <p14:creationId xmlns:p14="http://schemas.microsoft.com/office/powerpoint/2010/main" val="24129668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FF00"/>
                </a:solidFill>
              </a:rPr>
              <a:t>63G-6a-708</a:t>
            </a:r>
            <a:br>
              <a:rPr lang="en-US" sz="3200" b="1" dirty="0" smtClean="0">
                <a:solidFill>
                  <a:srgbClr val="FFFF00"/>
                </a:solidFill>
              </a:rPr>
            </a:br>
            <a:r>
              <a:rPr lang="en-US" sz="3200" b="1" dirty="0" smtClean="0">
                <a:solidFill>
                  <a:srgbClr val="FFFF00"/>
                </a:solidFill>
              </a:rPr>
              <a:t>Cost-Benefit Analysis</a:t>
            </a:r>
            <a:endParaRPr lang="en-US" sz="3200" b="1" dirty="0">
              <a:solidFill>
                <a:srgbClr val="FFFF00"/>
              </a:solidFill>
            </a:endParaRPr>
          </a:p>
        </p:txBody>
      </p:sp>
      <p:sp>
        <p:nvSpPr>
          <p:cNvPr id="3" name="Content Placeholder 2"/>
          <p:cNvSpPr>
            <a:spLocks noGrp="1"/>
          </p:cNvSpPr>
          <p:nvPr>
            <p:ph idx="1"/>
          </p:nvPr>
        </p:nvSpPr>
        <p:spPr/>
        <p:txBody>
          <a:bodyPr>
            <a:normAutofit/>
          </a:bodyPr>
          <a:lstStyle/>
          <a:p>
            <a:pPr algn="just">
              <a:buNone/>
            </a:pPr>
            <a:r>
              <a:rPr lang="en-US" sz="1400" dirty="0" smtClean="0"/>
              <a:t>	</a:t>
            </a:r>
          </a:p>
          <a:p>
            <a:pPr algn="just">
              <a:buNone/>
            </a:pPr>
            <a:r>
              <a:rPr lang="en-US" sz="3000" b="1" dirty="0" smtClean="0"/>
              <a:t>	</a:t>
            </a:r>
            <a:r>
              <a:rPr lang="en-US" sz="3000" b="1" dirty="0" smtClean="0">
                <a:solidFill>
                  <a:srgbClr val="FFC000"/>
                </a:solidFill>
              </a:rPr>
              <a:t>If the highest score awarded by the evaluation committee</a:t>
            </a:r>
            <a:r>
              <a:rPr lang="en-US" sz="3000" b="1" dirty="0" smtClean="0"/>
              <a:t> is awarded to a proposal other than the lowest cost proposal (difference $10,000 or 5%) the procurement unit shall make an informal written </a:t>
            </a:r>
            <a:r>
              <a:rPr lang="en-US" sz="3000" b="1" dirty="0" smtClean="0">
                <a:solidFill>
                  <a:srgbClr val="FFC000"/>
                </a:solidFill>
              </a:rPr>
              <a:t>cost-benefit analysis</a:t>
            </a:r>
            <a:r>
              <a:rPr lang="en-US" sz="3000" b="1" dirty="0" smtClean="0"/>
              <a:t>. . .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pPr lvl="0"/>
            <a:r>
              <a:rPr lang="en-US" sz="3200" b="1" dirty="0" smtClean="0">
                <a:solidFill>
                  <a:srgbClr val="FFFF00"/>
                </a:solidFill>
              </a:rPr>
              <a:t/>
            </a:r>
            <a:br>
              <a:rPr lang="en-US" sz="3200" b="1" dirty="0" smtClean="0">
                <a:solidFill>
                  <a:srgbClr val="FFFF00"/>
                </a:solidFill>
              </a:rPr>
            </a:br>
            <a:r>
              <a:rPr lang="en-US" sz="3200" b="1" dirty="0" smtClean="0">
                <a:solidFill>
                  <a:srgbClr val="FFFF00"/>
                </a:solidFill>
              </a:rPr>
              <a:t>Higher Ed Employee </a:t>
            </a:r>
            <a:br>
              <a:rPr lang="en-US" sz="3200" b="1" dirty="0" smtClean="0">
                <a:solidFill>
                  <a:srgbClr val="FFFF00"/>
                </a:solidFill>
              </a:rPr>
            </a:br>
            <a:r>
              <a:rPr lang="en-US" sz="3200" b="1" dirty="0" smtClean="0">
                <a:solidFill>
                  <a:srgbClr val="FFFF00"/>
                </a:solidFill>
              </a:rPr>
              <a:t>Indicted </a:t>
            </a:r>
            <a:r>
              <a:rPr lang="en-US" sz="3200" b="1" dirty="0">
                <a:solidFill>
                  <a:srgbClr val="FFFF00"/>
                </a:solidFill>
              </a:rPr>
              <a:t>in </a:t>
            </a:r>
            <a:r>
              <a:rPr lang="en-US" sz="3200" b="1" dirty="0" smtClean="0">
                <a:solidFill>
                  <a:srgbClr val="FFFF00"/>
                </a:solidFill>
              </a:rPr>
              <a:t>Kickback and Bribery Scheme</a:t>
            </a:r>
            <a:r>
              <a:rPr lang="en-US" sz="3200" b="1" dirty="0">
                <a:solidFill>
                  <a:srgbClr val="FFFF00"/>
                </a:solidFill>
              </a:rPr>
              <a:t/>
            </a:r>
            <a:br>
              <a:rPr lang="en-US" sz="3200" b="1" dirty="0">
                <a:solidFill>
                  <a:srgbClr val="FFFF00"/>
                </a:solidFill>
              </a:rPr>
            </a:br>
            <a:endParaRPr lang="en-US" sz="3200" dirty="0">
              <a:solidFill>
                <a:srgbClr val="FFFF00"/>
              </a:solidFill>
            </a:endParaRPr>
          </a:p>
        </p:txBody>
      </p:sp>
      <p:sp>
        <p:nvSpPr>
          <p:cNvPr id="3" name="Content Placeholder 2"/>
          <p:cNvSpPr>
            <a:spLocks noGrp="1"/>
          </p:cNvSpPr>
          <p:nvPr>
            <p:ph idx="1"/>
          </p:nvPr>
        </p:nvSpPr>
        <p:spPr>
          <a:xfrm>
            <a:off x="304800" y="1524000"/>
            <a:ext cx="8610600" cy="4602163"/>
          </a:xfrm>
        </p:spPr>
        <p:txBody>
          <a:bodyPr>
            <a:normAutofit/>
          </a:bodyPr>
          <a:lstStyle/>
          <a:p>
            <a:pPr marL="0" lvl="0" indent="0">
              <a:buNone/>
            </a:pPr>
            <a:r>
              <a:rPr lang="en-US" sz="2200" b="1" dirty="0" smtClean="0">
                <a:solidFill>
                  <a:srgbClr val="FFC000"/>
                </a:solidFill>
              </a:rPr>
              <a:t>Federal prosecutors announced that a university facilities engineer has </a:t>
            </a:r>
            <a:r>
              <a:rPr lang="en-US" sz="2200" b="1" dirty="0">
                <a:solidFill>
                  <a:srgbClr val="FFC000"/>
                </a:solidFill>
              </a:rPr>
              <a:t>been charged with stealing hundreds of thousands of dollars in a </a:t>
            </a:r>
            <a:r>
              <a:rPr lang="en-US" sz="2200" b="1" dirty="0" smtClean="0">
                <a:solidFill>
                  <a:srgbClr val="FFC000"/>
                </a:solidFill>
              </a:rPr>
              <a:t>procurement fraud case.  </a:t>
            </a:r>
          </a:p>
          <a:p>
            <a:pPr marL="0" lvl="0" indent="0">
              <a:buNone/>
            </a:pPr>
            <a:endParaRPr lang="en-US" sz="2200" b="1" dirty="0">
              <a:solidFill>
                <a:srgbClr val="FFC000"/>
              </a:solidFill>
            </a:endParaRPr>
          </a:p>
          <a:p>
            <a:pPr marL="0" lvl="0" indent="0">
              <a:buNone/>
            </a:pPr>
            <a:r>
              <a:rPr lang="en-US" sz="2200" b="1" dirty="0" smtClean="0">
                <a:solidFill>
                  <a:srgbClr val="FFC000"/>
                </a:solidFill>
              </a:rPr>
              <a:t>The indictment </a:t>
            </a:r>
            <a:r>
              <a:rPr lang="en-US" sz="2200" b="1" dirty="0">
                <a:solidFill>
                  <a:srgbClr val="FFC000"/>
                </a:solidFill>
              </a:rPr>
              <a:t>states that the </a:t>
            </a:r>
            <a:r>
              <a:rPr lang="en-US" sz="2200" b="1" dirty="0" smtClean="0">
                <a:solidFill>
                  <a:srgbClr val="FFC000"/>
                </a:solidFill>
              </a:rPr>
              <a:t>facilities </a:t>
            </a:r>
            <a:r>
              <a:rPr lang="en-US" sz="2200" b="1" dirty="0">
                <a:solidFill>
                  <a:srgbClr val="FFC000"/>
                </a:solidFill>
              </a:rPr>
              <a:t>engineer </a:t>
            </a:r>
            <a:r>
              <a:rPr lang="en-US" sz="2200" b="1" dirty="0" smtClean="0">
                <a:solidFill>
                  <a:srgbClr val="FFC000"/>
                </a:solidFill>
              </a:rPr>
              <a:t>had procurement authority </a:t>
            </a:r>
            <a:r>
              <a:rPr lang="en-US" sz="2200" b="1" dirty="0">
                <a:solidFill>
                  <a:srgbClr val="FFC000"/>
                </a:solidFill>
              </a:rPr>
              <a:t>to </a:t>
            </a:r>
            <a:r>
              <a:rPr lang="en-US" sz="2200" b="1" dirty="0" smtClean="0">
                <a:solidFill>
                  <a:srgbClr val="FFC000"/>
                </a:solidFill>
              </a:rPr>
              <a:t>award contracts </a:t>
            </a:r>
            <a:r>
              <a:rPr lang="en-US" sz="2200" b="1" dirty="0">
                <a:solidFill>
                  <a:srgbClr val="FFC000"/>
                </a:solidFill>
              </a:rPr>
              <a:t>for work costing less than $30,000 without seeking competitive bids. </a:t>
            </a:r>
            <a:r>
              <a:rPr lang="en-US" sz="2200" b="1" dirty="0" smtClean="0">
                <a:solidFill>
                  <a:srgbClr val="FFC000"/>
                </a:solidFill>
              </a:rPr>
              <a:t>Prosecutors </a:t>
            </a:r>
            <a:r>
              <a:rPr lang="en-US" sz="2200" b="1" dirty="0">
                <a:solidFill>
                  <a:srgbClr val="FFC000"/>
                </a:solidFill>
              </a:rPr>
              <a:t>say </a:t>
            </a:r>
            <a:r>
              <a:rPr lang="en-US" sz="2200" b="1" dirty="0" smtClean="0">
                <a:solidFill>
                  <a:srgbClr val="FFC000"/>
                </a:solidFill>
              </a:rPr>
              <a:t>he directed </a:t>
            </a:r>
            <a:r>
              <a:rPr lang="en-US" sz="2200" b="1" dirty="0">
                <a:solidFill>
                  <a:srgbClr val="FFC000"/>
                </a:solidFill>
              </a:rPr>
              <a:t>more than $825,000 to two companies that performed little or no work. </a:t>
            </a:r>
            <a:r>
              <a:rPr lang="en-US" sz="2200" b="1" dirty="0" smtClean="0">
                <a:solidFill>
                  <a:srgbClr val="FFC000"/>
                </a:solidFill>
              </a:rPr>
              <a:t>Those firms (one </a:t>
            </a:r>
            <a:r>
              <a:rPr lang="en-US" sz="2200" b="1" dirty="0">
                <a:solidFill>
                  <a:srgbClr val="FFC000"/>
                </a:solidFill>
              </a:rPr>
              <a:t>owned by </a:t>
            </a:r>
            <a:r>
              <a:rPr lang="en-US" sz="2200" b="1" dirty="0" smtClean="0">
                <a:solidFill>
                  <a:srgbClr val="FFC000"/>
                </a:solidFill>
              </a:rPr>
              <a:t>the university employee’s son-in-law) </a:t>
            </a:r>
            <a:r>
              <a:rPr lang="en-US" sz="2200" b="1" dirty="0">
                <a:solidFill>
                  <a:srgbClr val="FFC000"/>
                </a:solidFill>
              </a:rPr>
              <a:t>kicked back more than $410,000 in bribes to </a:t>
            </a:r>
            <a:r>
              <a:rPr lang="en-US" sz="2200" b="1" dirty="0" smtClean="0">
                <a:solidFill>
                  <a:srgbClr val="FFC000"/>
                </a:solidFill>
              </a:rPr>
              <a:t>bank accounts he controlled.</a:t>
            </a:r>
            <a:endParaRPr lang="en-US" sz="2200" b="1" dirty="0">
              <a:solidFill>
                <a:srgbClr val="FFC000"/>
              </a:solidFill>
            </a:endParaRPr>
          </a:p>
          <a:p>
            <a:pPr marL="0" lvl="0" indent="0">
              <a:buNone/>
            </a:pPr>
            <a:endParaRPr lang="en-US" sz="2200" b="1" dirty="0" smtClean="0">
              <a:solidFill>
                <a:srgbClr val="FFC000"/>
              </a:solidFill>
            </a:endParaRPr>
          </a:p>
          <a:p>
            <a:pPr marL="0" lvl="0" indent="0">
              <a:buNone/>
            </a:pPr>
            <a:r>
              <a:rPr lang="en-US" sz="2200" b="1" dirty="0" smtClean="0"/>
              <a:t>He </a:t>
            </a:r>
            <a:r>
              <a:rPr lang="en-US" sz="2200" b="1" dirty="0"/>
              <a:t>faces up to five years in prison and a $250,000 fine when sentenced.</a:t>
            </a:r>
          </a:p>
          <a:p>
            <a:endParaRPr lang="en-US" dirty="0"/>
          </a:p>
        </p:txBody>
      </p:sp>
    </p:spTree>
    <p:extLst>
      <p:ext uri="{BB962C8B-B14F-4D97-AF65-F5344CB8AC3E}">
        <p14:creationId xmlns:p14="http://schemas.microsoft.com/office/powerpoint/2010/main" val="23150422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pPr marL="342900" lvl="0" indent="-342900">
              <a:spcBef>
                <a:spcPct val="20000"/>
              </a:spcBef>
            </a:pPr>
            <a:r>
              <a:rPr lang="en-US" sz="2800" b="1" dirty="0" smtClean="0">
                <a:solidFill>
                  <a:srgbClr val="FFFF00"/>
                </a:solidFill>
                <a:ea typeface="+mn-ea"/>
                <a:cs typeface="+mn-cs"/>
              </a:rPr>
              <a:t/>
            </a:r>
            <a:br>
              <a:rPr lang="en-US" sz="2800" b="1" dirty="0" smtClean="0">
                <a:solidFill>
                  <a:srgbClr val="FFFF00"/>
                </a:solidFill>
                <a:ea typeface="+mn-ea"/>
                <a:cs typeface="+mn-cs"/>
              </a:rPr>
            </a:br>
            <a:r>
              <a:rPr lang="en-US" sz="2800" b="1" dirty="0" smtClean="0">
                <a:solidFill>
                  <a:srgbClr val="FFFF00"/>
                </a:solidFill>
                <a:ea typeface="+mn-ea"/>
                <a:cs typeface="+mn-cs"/>
              </a:rPr>
              <a:t>Contractor </a:t>
            </a:r>
            <a:r>
              <a:rPr lang="en-US" sz="2800" b="1" dirty="0">
                <a:solidFill>
                  <a:srgbClr val="FFFF00"/>
                </a:solidFill>
                <a:ea typeface="+mn-ea"/>
                <a:cs typeface="+mn-cs"/>
              </a:rPr>
              <a:t>Had Relationship </a:t>
            </a:r>
            <a:r>
              <a:rPr lang="en-US" sz="2800" b="1" dirty="0" smtClean="0">
                <a:solidFill>
                  <a:srgbClr val="FFFF00"/>
                </a:solidFill>
                <a:ea typeface="+mn-ea"/>
                <a:cs typeface="+mn-cs"/>
              </a:rPr>
              <a:t>With </a:t>
            </a:r>
            <a:r>
              <a:rPr lang="en-US" sz="2800" b="1" dirty="0">
                <a:solidFill>
                  <a:srgbClr val="FFFF00"/>
                </a:solidFill>
                <a:ea typeface="+mn-ea"/>
                <a:cs typeface="+mn-cs"/>
              </a:rPr>
              <a:t>UDOT Employee </a:t>
            </a:r>
            <a:br>
              <a:rPr lang="en-US" sz="2800" b="1" dirty="0">
                <a:solidFill>
                  <a:srgbClr val="FFFF00"/>
                </a:solidFill>
                <a:ea typeface="+mn-ea"/>
                <a:cs typeface="+mn-cs"/>
              </a:rPr>
            </a:br>
            <a:endParaRPr lang="en-US" sz="2800" dirty="0">
              <a:solidFill>
                <a:srgbClr val="FFFF00"/>
              </a:solidFill>
            </a:endParaRPr>
          </a:p>
        </p:txBody>
      </p:sp>
      <p:sp>
        <p:nvSpPr>
          <p:cNvPr id="3" name="Content Placeholder 2"/>
          <p:cNvSpPr>
            <a:spLocks noGrp="1"/>
          </p:cNvSpPr>
          <p:nvPr>
            <p:ph idx="1"/>
          </p:nvPr>
        </p:nvSpPr>
        <p:spPr>
          <a:xfrm>
            <a:off x="152400" y="1447800"/>
            <a:ext cx="8534400" cy="5029200"/>
          </a:xfrm>
        </p:spPr>
        <p:txBody>
          <a:bodyPr>
            <a:normAutofit fontScale="92500" lnSpcReduction="10000"/>
          </a:bodyPr>
          <a:lstStyle/>
          <a:p>
            <a:pPr lvl="0" algn="just">
              <a:buNone/>
            </a:pPr>
            <a:r>
              <a:rPr lang="en-US" sz="1300" b="1" dirty="0">
                <a:solidFill>
                  <a:srgbClr val="FFC000"/>
                </a:solidFill>
              </a:rPr>
              <a:t>	</a:t>
            </a:r>
            <a:r>
              <a:rPr lang="en-US" sz="2500" b="1" dirty="0">
                <a:solidFill>
                  <a:srgbClr val="FFC000"/>
                </a:solidFill>
              </a:rPr>
              <a:t>The head of a construction company that won part of a $1.1 billion state contract acknowledged that he had a romantic relationship with a </a:t>
            </a:r>
            <a:r>
              <a:rPr lang="en-US" sz="2500" b="1" dirty="0" smtClean="0">
                <a:solidFill>
                  <a:srgbClr val="FFC000"/>
                </a:solidFill>
              </a:rPr>
              <a:t>UDOT employee.  A </a:t>
            </a:r>
            <a:r>
              <a:rPr lang="en-US" sz="2500" b="1" dirty="0">
                <a:solidFill>
                  <a:srgbClr val="FFC000"/>
                </a:solidFill>
              </a:rPr>
              <a:t>UDOT spokesman said the employee </a:t>
            </a:r>
            <a:r>
              <a:rPr lang="en-US" sz="2500" b="1" dirty="0" smtClean="0">
                <a:solidFill>
                  <a:srgbClr val="FFC000"/>
                </a:solidFill>
              </a:rPr>
              <a:t>was </a:t>
            </a:r>
            <a:r>
              <a:rPr lang="en-US" sz="2500" b="1" dirty="0">
                <a:solidFill>
                  <a:srgbClr val="FFC000"/>
                </a:solidFill>
              </a:rPr>
              <a:t>demoted for an ethics policy violation when UDOT executives found out about it.  </a:t>
            </a:r>
            <a:r>
              <a:rPr lang="en-US" sz="2500" b="1" dirty="0" smtClean="0">
                <a:solidFill>
                  <a:srgbClr val="FFC000"/>
                </a:solidFill>
              </a:rPr>
              <a:t>Although the employee didn't </a:t>
            </a:r>
            <a:r>
              <a:rPr lang="en-US" sz="2500" b="1" dirty="0">
                <a:solidFill>
                  <a:srgbClr val="FFC000"/>
                </a:solidFill>
              </a:rPr>
              <a:t>have a role in deciding who the winning contractor would be, </a:t>
            </a:r>
            <a:r>
              <a:rPr lang="en-US" sz="2500" b="1" dirty="0" smtClean="0">
                <a:solidFill>
                  <a:srgbClr val="FFC000"/>
                </a:solidFill>
              </a:rPr>
              <a:t>UDOT </a:t>
            </a:r>
            <a:r>
              <a:rPr lang="en-US" sz="2500" b="1" dirty="0">
                <a:solidFill>
                  <a:srgbClr val="FFC000"/>
                </a:solidFill>
              </a:rPr>
              <a:t>officials thought she should be reassigned as a precaution.  </a:t>
            </a:r>
          </a:p>
          <a:p>
            <a:pPr lvl="0" algn="just">
              <a:buNone/>
            </a:pPr>
            <a:r>
              <a:rPr lang="en-US" sz="1700" b="1" dirty="0">
                <a:solidFill>
                  <a:srgbClr val="FFC000"/>
                </a:solidFill>
              </a:rPr>
              <a:t>	</a:t>
            </a:r>
          </a:p>
          <a:p>
            <a:pPr lvl="0" algn="just">
              <a:buNone/>
            </a:pPr>
            <a:r>
              <a:rPr lang="en-US" sz="2000" b="1" dirty="0">
                <a:solidFill>
                  <a:srgbClr val="FFC000"/>
                </a:solidFill>
              </a:rPr>
              <a:t>	</a:t>
            </a:r>
            <a:r>
              <a:rPr lang="en-US" sz="2500" b="1" dirty="0">
                <a:solidFill>
                  <a:srgbClr val="FFC000"/>
                </a:solidFill>
              </a:rPr>
              <a:t>UDOT policy doesn't specifically forbid employees from having romantic or physical relationships with contractors or those bidding on contracts, but it does say employees must "conduct themselves in a manner that is above reproach.” The UDOT spokesman added, "We felt she was violating our ethics policy that states emphatically employees should not engage in activities that are in conflict with their duties.”</a:t>
            </a:r>
          </a:p>
          <a:p>
            <a:endParaRPr lang="en-US" b="1" dirty="0">
              <a:solidFill>
                <a:srgbClr val="FFC000"/>
              </a:solidFill>
            </a:endParaRPr>
          </a:p>
        </p:txBody>
      </p:sp>
    </p:spTree>
    <p:extLst>
      <p:ext uri="{BB962C8B-B14F-4D97-AF65-F5344CB8AC3E}">
        <p14:creationId xmlns:p14="http://schemas.microsoft.com/office/powerpoint/2010/main" val="2736762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b="1" dirty="0" smtClean="0">
                <a:solidFill>
                  <a:srgbClr val="FFFF00"/>
                </a:solidFill>
              </a:rPr>
              <a:t>Procurement Fraud – Favoritism</a:t>
            </a:r>
            <a:endParaRPr lang="en-US" sz="3200" b="1" dirty="0">
              <a:solidFill>
                <a:srgbClr val="FFFF00"/>
              </a:solidFill>
            </a:endParaRPr>
          </a:p>
        </p:txBody>
      </p:sp>
      <p:sp>
        <p:nvSpPr>
          <p:cNvPr id="3" name="Content Placeholder 2"/>
          <p:cNvSpPr>
            <a:spLocks noGrp="1"/>
          </p:cNvSpPr>
          <p:nvPr>
            <p:ph idx="1"/>
          </p:nvPr>
        </p:nvSpPr>
        <p:spPr>
          <a:xfrm>
            <a:off x="457200" y="1371600"/>
            <a:ext cx="8229600" cy="4754563"/>
          </a:xfrm>
        </p:spPr>
        <p:txBody>
          <a:bodyPr>
            <a:normAutofit fontScale="32500" lnSpcReduction="20000"/>
          </a:bodyPr>
          <a:lstStyle/>
          <a:p>
            <a:pPr>
              <a:buNone/>
            </a:pPr>
            <a:r>
              <a:rPr lang="en-US" b="1" dirty="0" smtClean="0">
                <a:solidFill>
                  <a:srgbClr val="FFC000"/>
                </a:solidFill>
              </a:rPr>
              <a:t>	</a:t>
            </a:r>
            <a:r>
              <a:rPr lang="en-US" sz="8600" b="1" dirty="0" smtClean="0">
                <a:solidFill>
                  <a:srgbClr val="FFC000"/>
                </a:solidFill>
              </a:rPr>
              <a:t>Favored Vendor</a:t>
            </a:r>
          </a:p>
          <a:p>
            <a:pPr>
              <a:buNone/>
            </a:pPr>
            <a:endParaRPr lang="en-US" b="1" dirty="0" smtClean="0">
              <a:solidFill>
                <a:srgbClr val="FFC000"/>
              </a:solidFill>
            </a:endParaRPr>
          </a:p>
          <a:p>
            <a:pPr algn="just"/>
            <a:r>
              <a:rPr lang="en-US" sz="6800" b="1" dirty="0" smtClean="0"/>
              <a:t>Occurs when the procurement process is structured such that the favored vendor is awarded the contract unfairly</a:t>
            </a:r>
          </a:p>
          <a:p>
            <a:pPr algn="just"/>
            <a:endParaRPr lang="en-US" sz="3700" b="1" dirty="0" smtClean="0"/>
          </a:p>
          <a:p>
            <a:pPr algn="just"/>
            <a:r>
              <a:rPr lang="en-US" sz="6800" b="1" dirty="0" smtClean="0"/>
              <a:t>May involve bribery/kickbacks</a:t>
            </a:r>
          </a:p>
          <a:p>
            <a:pPr algn="just"/>
            <a:endParaRPr lang="en-US" sz="3700" b="1" dirty="0" smtClean="0"/>
          </a:p>
          <a:p>
            <a:pPr algn="just"/>
            <a:r>
              <a:rPr lang="en-US" sz="6800" b="1" dirty="0" smtClean="0"/>
              <a:t>May involve steering a contract award to a vendor who is a family member, friend, or otherwise favored by someone in authority</a:t>
            </a:r>
          </a:p>
          <a:p>
            <a:pPr algn="just"/>
            <a:endParaRPr lang="en-US" sz="3700" b="1" dirty="0" smtClean="0"/>
          </a:p>
          <a:p>
            <a:pPr algn="just"/>
            <a:r>
              <a:rPr lang="en-US" sz="6800" b="1" dirty="0" smtClean="0"/>
              <a:t>Cost of the bribe/kickback is usually included in cost of service</a:t>
            </a:r>
          </a:p>
          <a:p>
            <a:pPr algn="just"/>
            <a:endParaRPr lang="en-US" sz="3700" b="1" dirty="0" smtClean="0"/>
          </a:p>
          <a:p>
            <a:pPr algn="just"/>
            <a:r>
              <a:rPr lang="en-US" sz="6800" b="1" dirty="0" smtClean="0"/>
              <a:t>Some sort of bid rigging is usually involved</a:t>
            </a:r>
          </a:p>
          <a:p>
            <a:pPr algn="just"/>
            <a:endParaRPr lang="en-US" sz="3700" b="1" dirty="0" smtClean="0"/>
          </a:p>
          <a:p>
            <a:pPr algn="just"/>
            <a:r>
              <a:rPr lang="en-US" sz="6800" b="1" dirty="0" smtClean="0"/>
              <a:t>Involves collusion between the vendor and the purchasing agent or other person in authority – “This job is yours”</a:t>
            </a:r>
            <a:endParaRPr lang="en-US" sz="6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FF00"/>
                </a:solidFill>
              </a:rPr>
              <a:t>Procurement Fraud – Steering an Award</a:t>
            </a:r>
            <a:endParaRPr lang="en-US" sz="3200" b="1" dirty="0">
              <a:solidFill>
                <a:srgbClr val="FFFF00"/>
              </a:solidFill>
            </a:endParaRPr>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pPr>
              <a:buNone/>
            </a:pPr>
            <a:r>
              <a:rPr lang="en-US" b="1" dirty="0" smtClean="0">
                <a:solidFill>
                  <a:srgbClr val="FFC000"/>
                </a:solidFill>
              </a:rPr>
              <a:t>	Steering</a:t>
            </a:r>
          </a:p>
          <a:p>
            <a:r>
              <a:rPr lang="en-US" dirty="0" smtClean="0"/>
              <a:t>Person in authority inside the public procurement unit structures the process to ensure that favored vendor is awarded the contract</a:t>
            </a:r>
          </a:p>
          <a:p>
            <a:endParaRPr lang="en-US" sz="1900" dirty="0" smtClean="0"/>
          </a:p>
          <a:p>
            <a:r>
              <a:rPr lang="en-US" dirty="0" smtClean="0"/>
              <a:t>“I want Firm XYZ to get this job”</a:t>
            </a:r>
          </a:p>
          <a:p>
            <a:pPr>
              <a:buNone/>
            </a:pPr>
            <a:endParaRPr lang="en-US" sz="1900" dirty="0" smtClean="0"/>
          </a:p>
          <a:p>
            <a:r>
              <a:rPr lang="en-US" dirty="0" smtClean="0"/>
              <a:t>Steering can occur at various stages of the process:</a:t>
            </a:r>
          </a:p>
          <a:p>
            <a:pPr lvl="1"/>
            <a:r>
              <a:rPr lang="en-US" dirty="0" smtClean="0">
                <a:solidFill>
                  <a:srgbClr val="FFFF00"/>
                </a:solidFill>
              </a:rPr>
              <a:t>Pre-solicitation stage  </a:t>
            </a:r>
            <a:r>
              <a:rPr lang="en-US" sz="2200" dirty="0" smtClean="0"/>
              <a:t>(Private meetings with vendors)</a:t>
            </a:r>
          </a:p>
          <a:p>
            <a:pPr lvl="1"/>
            <a:endParaRPr lang="en-US" sz="500" dirty="0" smtClean="0"/>
          </a:p>
          <a:p>
            <a:pPr lvl="1"/>
            <a:r>
              <a:rPr lang="en-US" dirty="0" smtClean="0">
                <a:solidFill>
                  <a:srgbClr val="FFFF00"/>
                </a:solidFill>
              </a:rPr>
              <a:t>Solicitation stage  </a:t>
            </a:r>
            <a:r>
              <a:rPr lang="en-US" sz="2200" dirty="0" smtClean="0"/>
              <a:t>(Restrictive specifications – shortened timeline)</a:t>
            </a:r>
          </a:p>
          <a:p>
            <a:pPr lvl="1"/>
            <a:endParaRPr lang="en-US" sz="500" dirty="0" smtClean="0"/>
          </a:p>
          <a:p>
            <a:pPr lvl="1"/>
            <a:r>
              <a:rPr lang="en-US" dirty="0" smtClean="0">
                <a:solidFill>
                  <a:srgbClr val="FFFF00"/>
                </a:solidFill>
              </a:rPr>
              <a:t>Submission stage  </a:t>
            </a:r>
            <a:r>
              <a:rPr lang="en-US" sz="2200" dirty="0" smtClean="0"/>
              <a:t>(Leak inside information – price of other bids)</a:t>
            </a:r>
          </a:p>
          <a:p>
            <a:pPr lvl="1"/>
            <a:endParaRPr lang="en-US" sz="500" dirty="0" smtClean="0"/>
          </a:p>
          <a:p>
            <a:pPr lvl="1"/>
            <a:r>
              <a:rPr lang="en-US" dirty="0" smtClean="0">
                <a:solidFill>
                  <a:srgbClr val="FFFF00"/>
                </a:solidFill>
              </a:rPr>
              <a:t>Evaluation stage   </a:t>
            </a:r>
            <a:r>
              <a:rPr lang="en-US" sz="2200" dirty="0" smtClean="0"/>
              <a:t>(Manipulate scoring – favored vendor)</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FF00"/>
                </a:solidFill>
              </a:rPr>
              <a:t>Procurement Fraud – Undue Influence</a:t>
            </a:r>
            <a:endParaRPr lang="en-US" sz="3200" b="1" dirty="0">
              <a:solidFill>
                <a:srgbClr val="FFFF00"/>
              </a:solidFill>
            </a:endParaRPr>
          </a:p>
        </p:txBody>
      </p:sp>
      <p:sp>
        <p:nvSpPr>
          <p:cNvPr id="3" name="Content Placeholder 2"/>
          <p:cNvSpPr>
            <a:spLocks noGrp="1"/>
          </p:cNvSpPr>
          <p:nvPr>
            <p:ph idx="1"/>
          </p:nvPr>
        </p:nvSpPr>
        <p:spPr/>
        <p:txBody>
          <a:bodyPr>
            <a:normAutofit fontScale="77500" lnSpcReduction="20000"/>
          </a:bodyPr>
          <a:lstStyle/>
          <a:p>
            <a:r>
              <a:rPr lang="en-US" b="1" dirty="0" smtClean="0"/>
              <a:t>The procurement process can be influenced by unethical:</a:t>
            </a:r>
          </a:p>
          <a:p>
            <a:pPr lvl="1"/>
            <a:r>
              <a:rPr lang="en-US" b="1" dirty="0" smtClean="0"/>
              <a:t>Procurement Officers</a:t>
            </a:r>
          </a:p>
          <a:p>
            <a:pPr lvl="1"/>
            <a:r>
              <a:rPr lang="en-US" b="1" dirty="0" smtClean="0"/>
              <a:t>Management</a:t>
            </a:r>
          </a:p>
          <a:p>
            <a:endParaRPr lang="en-US" b="1" dirty="0" smtClean="0"/>
          </a:p>
          <a:p>
            <a:r>
              <a:rPr lang="en-US" b="1" dirty="0" smtClean="0"/>
              <a:t>Influence can be</a:t>
            </a:r>
          </a:p>
          <a:p>
            <a:pPr lvl="1"/>
            <a:r>
              <a:rPr lang="en-US" b="1" dirty="0" smtClean="0"/>
              <a:t>Overt – directly impacts the purchase process</a:t>
            </a:r>
          </a:p>
          <a:p>
            <a:pPr lvl="1"/>
            <a:r>
              <a:rPr lang="en-US" b="1" dirty="0" smtClean="0"/>
              <a:t>Covert – provides information to favored vendor – giving them an advantage over competitors</a:t>
            </a:r>
          </a:p>
          <a:p>
            <a:pPr lvl="1"/>
            <a:endParaRPr lang="en-US" b="1" dirty="0" smtClean="0"/>
          </a:p>
          <a:p>
            <a:r>
              <a:rPr lang="en-US" b="1" dirty="0" smtClean="0"/>
              <a:t>Indirect influence </a:t>
            </a:r>
          </a:p>
          <a:p>
            <a:pPr lvl="1"/>
            <a:r>
              <a:rPr lang="en-US" b="1" dirty="0" smtClean="0"/>
              <a:t>Government officials or management uses their position to influence others involved in the procurement process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FF00"/>
                </a:solidFill>
              </a:rPr>
              <a:t>Procurement Fraud – Undue Influence</a:t>
            </a:r>
            <a:endParaRPr lang="en-US" sz="3200" b="1" dirty="0">
              <a:solidFill>
                <a:srgbClr val="FFFF00"/>
              </a:solidFill>
            </a:endParaRPr>
          </a:p>
        </p:txBody>
      </p:sp>
      <p:sp>
        <p:nvSpPr>
          <p:cNvPr id="3" name="Content Placeholder 2"/>
          <p:cNvSpPr>
            <a:spLocks noGrp="1"/>
          </p:cNvSpPr>
          <p:nvPr>
            <p:ph idx="1"/>
          </p:nvPr>
        </p:nvSpPr>
        <p:spPr/>
        <p:txBody>
          <a:bodyPr>
            <a:normAutofit fontScale="77500" lnSpcReduction="20000"/>
          </a:bodyPr>
          <a:lstStyle/>
          <a:p>
            <a:r>
              <a:rPr lang="en-US" sz="3400" b="1" dirty="0" smtClean="0"/>
              <a:t>Advance communication of bidding/RFP Process</a:t>
            </a:r>
          </a:p>
          <a:p>
            <a:endParaRPr lang="en-US" sz="2100" b="1" dirty="0" smtClean="0"/>
          </a:p>
          <a:p>
            <a:r>
              <a:rPr lang="en-US" sz="3400" b="1" dirty="0" smtClean="0"/>
              <a:t>Collusion with someone in authority inside the public procurement unit</a:t>
            </a:r>
          </a:p>
          <a:p>
            <a:endParaRPr lang="en-US" sz="2100" b="1" dirty="0" smtClean="0"/>
          </a:p>
          <a:p>
            <a:r>
              <a:rPr lang="en-US" sz="3400" b="1" dirty="0" smtClean="0"/>
              <a:t>Government officials or management puts pressure on procurement officer or evaluation committee member on who to award to or how to score</a:t>
            </a:r>
          </a:p>
          <a:p>
            <a:endParaRPr lang="en-US" sz="2100" b="1" dirty="0" smtClean="0"/>
          </a:p>
          <a:p>
            <a:r>
              <a:rPr lang="en-US" sz="3400" b="1" dirty="0" smtClean="0"/>
              <a:t>Management insists on: rushed purchases, shortened public notice, “emergency” procurements</a:t>
            </a:r>
          </a:p>
          <a:p>
            <a:endParaRPr lang="en-US" sz="2100" b="1" dirty="0" smtClean="0"/>
          </a:p>
          <a:p>
            <a:r>
              <a:rPr lang="en-US" sz="3400" b="1" dirty="0" smtClean="0"/>
              <a:t>Efforts are made to reduce legitimate competitors</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FF00"/>
                </a:solidFill>
              </a:rPr>
              <a:t>Pre-solicitation Stage</a:t>
            </a:r>
            <a:r>
              <a:rPr lang="en-US" sz="2800" b="1" dirty="0">
                <a:solidFill>
                  <a:srgbClr val="FFFF00"/>
                </a:solidFill>
              </a:rPr>
              <a:t/>
            </a:r>
            <a:br>
              <a:rPr lang="en-US" sz="2800" b="1" dirty="0">
                <a:solidFill>
                  <a:srgbClr val="FFFF00"/>
                </a:solidFill>
              </a:rPr>
            </a:br>
            <a:r>
              <a:rPr lang="en-US" sz="2800" b="1" dirty="0">
                <a:solidFill>
                  <a:srgbClr val="FFFF00"/>
                </a:solidFill>
              </a:rPr>
              <a:t>Procurement </a:t>
            </a:r>
            <a:r>
              <a:rPr lang="en-US" sz="2800" b="1" dirty="0" smtClean="0">
                <a:solidFill>
                  <a:srgbClr val="FFFF00"/>
                </a:solidFill>
              </a:rPr>
              <a:t>Fraud</a:t>
            </a:r>
            <a:endParaRPr lang="en-US" sz="2800" b="1" dirty="0">
              <a:solidFill>
                <a:srgbClr val="FFFF00"/>
              </a:solidFill>
            </a:endParaRPr>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r>
              <a:rPr lang="en-US" sz="3800" b="1" dirty="0" smtClean="0"/>
              <a:t>Promise to favored vendor that they will get the contract</a:t>
            </a:r>
          </a:p>
          <a:p>
            <a:endParaRPr lang="en-US" sz="2300" b="1" dirty="0" smtClean="0"/>
          </a:p>
          <a:p>
            <a:r>
              <a:rPr lang="en-US" sz="3800" b="1" dirty="0" smtClean="0"/>
              <a:t>Specification fraud</a:t>
            </a:r>
          </a:p>
          <a:p>
            <a:pPr lvl="1"/>
            <a:r>
              <a:rPr lang="en-US" sz="3200" b="1" dirty="0" smtClean="0">
                <a:solidFill>
                  <a:srgbClr val="FFFF00"/>
                </a:solidFill>
              </a:rPr>
              <a:t>Specifications unique to favored vendor’s product</a:t>
            </a:r>
          </a:p>
          <a:p>
            <a:endParaRPr lang="fr-FR" sz="2300" b="1" dirty="0" smtClean="0"/>
          </a:p>
          <a:p>
            <a:r>
              <a:rPr lang="fr-FR" sz="3800" b="1" dirty="0" smtClean="0"/>
              <a:t>RFP </a:t>
            </a:r>
            <a:r>
              <a:rPr lang="en-US" sz="3800" b="1" dirty="0" smtClean="0"/>
              <a:t>is too specific</a:t>
            </a:r>
          </a:p>
          <a:p>
            <a:pPr lvl="1"/>
            <a:r>
              <a:rPr lang="en-US" sz="3200" b="1" dirty="0" smtClean="0">
                <a:solidFill>
                  <a:srgbClr val="FFFF00"/>
                </a:solidFill>
              </a:rPr>
              <a:t>Only one vendor can meet requirements</a:t>
            </a:r>
          </a:p>
          <a:p>
            <a:endParaRPr lang="en-US" sz="2300" b="1" dirty="0" smtClean="0"/>
          </a:p>
          <a:p>
            <a:r>
              <a:rPr lang="en-US" sz="3800" b="1" dirty="0" smtClean="0"/>
              <a:t>RFP is too vague</a:t>
            </a:r>
          </a:p>
          <a:p>
            <a:pPr lvl="1"/>
            <a:r>
              <a:rPr lang="en-US" sz="3200" b="1" dirty="0" smtClean="0">
                <a:solidFill>
                  <a:srgbClr val="FFFF00"/>
                </a:solidFill>
              </a:rPr>
              <a:t>Details are secretly given only to favored vendor</a:t>
            </a:r>
          </a:p>
          <a:p>
            <a:endParaRPr lang="en-US" sz="2300" b="1" dirty="0" smtClean="0"/>
          </a:p>
          <a:p>
            <a:r>
              <a:rPr lang="en-US" sz="3800" b="1" dirty="0" smtClean="0"/>
              <a:t>Bid splitting</a:t>
            </a:r>
          </a:p>
          <a:p>
            <a:pPr lvl="1"/>
            <a:r>
              <a:rPr lang="en-US" sz="3200" b="1" dirty="0" smtClean="0">
                <a:solidFill>
                  <a:srgbClr val="FFFF00"/>
                </a:solidFill>
              </a:rPr>
              <a:t>Splitting large purchases into small purchases under the bidding requirements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2800" b="1" dirty="0" smtClean="0">
                <a:solidFill>
                  <a:srgbClr val="FFFF00"/>
                </a:solidFill>
              </a:rPr>
              <a:t>Solicitation Stage</a:t>
            </a:r>
            <a:r>
              <a:rPr lang="en-US" sz="2800" b="1" dirty="0">
                <a:solidFill>
                  <a:srgbClr val="FFFF00"/>
                </a:solidFill>
              </a:rPr>
              <a:t/>
            </a:r>
            <a:br>
              <a:rPr lang="en-US" sz="2800" b="1" dirty="0">
                <a:solidFill>
                  <a:srgbClr val="FFFF00"/>
                </a:solidFill>
              </a:rPr>
            </a:br>
            <a:r>
              <a:rPr lang="en-US" sz="2800" b="1" dirty="0" smtClean="0">
                <a:solidFill>
                  <a:srgbClr val="FFFF00"/>
                </a:solidFill>
              </a:rPr>
              <a:t>Procurement Fraud</a:t>
            </a:r>
            <a:endParaRPr lang="en-US" sz="2800" b="1"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t>Main goal is to eliminate competition</a:t>
            </a:r>
          </a:p>
          <a:p>
            <a:pPr lvl="1"/>
            <a:r>
              <a:rPr lang="en-US" b="1" dirty="0" smtClean="0"/>
              <a:t>Could include bids from fictitious vendors</a:t>
            </a:r>
          </a:p>
          <a:p>
            <a:pPr lvl="1"/>
            <a:r>
              <a:rPr lang="en-US" b="1" dirty="0" smtClean="0"/>
              <a:t> Solicit vendors that are not qualified</a:t>
            </a:r>
          </a:p>
          <a:p>
            <a:pPr lvl="1"/>
            <a:r>
              <a:rPr lang="en-US" b="1" dirty="0" smtClean="0"/>
              <a:t>Shortened time limit for bidding process</a:t>
            </a:r>
          </a:p>
          <a:p>
            <a:pPr lvl="1"/>
            <a:r>
              <a:rPr lang="en-US" b="1" dirty="0" smtClean="0"/>
              <a:t>Give advance notice and information to favored vendor</a:t>
            </a:r>
          </a:p>
          <a:p>
            <a:pPr lvl="1"/>
            <a:r>
              <a:rPr lang="en-US" b="1" dirty="0" smtClean="0"/>
              <a:t>vendors take turns winning</a:t>
            </a:r>
          </a:p>
          <a:p>
            <a:pPr lvl="1"/>
            <a:r>
              <a:rPr lang="en-US" b="1" dirty="0" smtClean="0"/>
              <a:t>Contracts at above market prices</a:t>
            </a:r>
          </a:p>
          <a:p>
            <a:endParaRPr lang="en-US" sz="1900" b="1" dirty="0" smtClean="0"/>
          </a:p>
          <a:p>
            <a:r>
              <a:rPr lang="en-US" b="1" dirty="0" smtClean="0"/>
              <a:t>Lose bids of other qualified companies</a:t>
            </a:r>
          </a:p>
          <a:p>
            <a:endParaRPr lang="en-US" dirty="0"/>
          </a:p>
        </p:txBody>
      </p:sp>
    </p:spTree>
  </p:cSld>
  <p:clrMapOvr>
    <a:masterClrMapping/>
  </p:clrMapOvr>
</p:sld>
</file>

<file path=ppt/theme/theme1.xml><?xml version="1.0" encoding="utf-8"?>
<a:theme xmlns:a="http://schemas.openxmlformats.org/drawingml/2006/main" name="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2062</TotalTime>
  <Words>907</Words>
  <Application>Microsoft Office PowerPoint</Application>
  <PresentationFormat>On-screen Show (4:3)</PresentationFormat>
  <Paragraphs>351</Paragraphs>
  <Slides>36</Slides>
  <Notes>2</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Office Theme</vt:lpstr>
      <vt:lpstr>1_Office Theme</vt:lpstr>
      <vt:lpstr>PowerPoint Presentation</vt:lpstr>
      <vt:lpstr>Procurement Fraud  </vt:lpstr>
      <vt:lpstr>PowerPoint Presentation</vt:lpstr>
      <vt:lpstr>Procurement Fraud – Favoritism</vt:lpstr>
      <vt:lpstr>Procurement Fraud – Steering an Award</vt:lpstr>
      <vt:lpstr>Procurement Fraud – Undue Influence</vt:lpstr>
      <vt:lpstr>Procurement Fraud – Undue Influence</vt:lpstr>
      <vt:lpstr>Pre-solicitation Stage Procurement Fraud</vt:lpstr>
      <vt:lpstr>Solicitation Stage Procurement Fraud</vt:lpstr>
      <vt:lpstr>Submission Stage Procurement Fraud </vt:lpstr>
      <vt:lpstr>Evaluation Stage Procurement Fraud </vt:lpstr>
      <vt:lpstr>PowerPoint Presentation</vt:lpstr>
      <vt:lpstr>#1   State Director Resigns  Amid Alleged Violations Of Procurement Laws</vt:lpstr>
      <vt:lpstr>PowerPoint Presentation</vt:lpstr>
      <vt:lpstr>  #2 Purchasing Agent Abused Position of Trust  </vt:lpstr>
      <vt:lpstr>PowerPoint Presentation</vt:lpstr>
      <vt:lpstr> #4 County employee pleads guilty in bid-rigging scandal </vt:lpstr>
      <vt:lpstr>#5 Utah Man Pleads Guilty in  Procurement Fraud Scheme</vt:lpstr>
      <vt:lpstr>#6 Charter School Director Resigns  Over Conflict of Interest</vt:lpstr>
      <vt:lpstr> #7 County Employee  Falsified Documents for Personal Gain </vt:lpstr>
      <vt:lpstr> #8 Purchasing Agents Arrested  In Kickback Scheme </vt:lpstr>
      <vt:lpstr> #9 Purchasing Agent Indicted </vt:lpstr>
      <vt:lpstr>#10 City Employee Resigns  Amid Investigation into Ties with Consulting Firm</vt:lpstr>
      <vt:lpstr> #11 Purchasing Agent Arrested For Conflict of Interest </vt:lpstr>
      <vt:lpstr>#12 Road Contractor Convicted in Bid-Rigging Case </vt:lpstr>
      <vt:lpstr>#13 County employee pleads to procurement fraud</vt:lpstr>
      <vt:lpstr>How to Prevent Procurement Fraud</vt:lpstr>
      <vt:lpstr>“Best Value” State Cooperative Contracts  Prevent Fraud</vt:lpstr>
      <vt:lpstr>PowerPoint Presentation</vt:lpstr>
      <vt:lpstr>PowerPoint Presentation</vt:lpstr>
      <vt:lpstr>63G - 6a – 707(5)   Separating Cost </vt:lpstr>
      <vt:lpstr>Separating Cost  Prevents Procurement Fraud</vt:lpstr>
      <vt:lpstr>PowerPoint Presentation</vt:lpstr>
      <vt:lpstr>63G-6a-708 Cost-Benefit Analysis</vt:lpstr>
      <vt:lpstr> Higher Ed Employee  Indicted in Kickback and Bribery Scheme </vt:lpstr>
      <vt:lpstr> Contractor Had Relationship With UDOT Employee  </vt:lpstr>
    </vt:vector>
  </TitlesOfParts>
  <Company>state of Utah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kent beers</dc:creator>
  <cp:lastModifiedBy>Kent Beers</cp:lastModifiedBy>
  <cp:revision>184</cp:revision>
  <dcterms:created xsi:type="dcterms:W3CDTF">2013-04-01T20:13:46Z</dcterms:created>
  <dcterms:modified xsi:type="dcterms:W3CDTF">2015-06-23T14:34:58Z</dcterms:modified>
</cp:coreProperties>
</file>