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9" r:id="rId3"/>
    <p:sldId id="262" r:id="rId4"/>
    <p:sldId id="257" r:id="rId5"/>
    <p:sldId id="263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 Schliep" initials="AS" lastIdx="1" clrIdx="0">
    <p:extLst>
      <p:ext uri="{19B8F6BF-5375-455C-9EA6-DF929625EA0E}">
        <p15:presenceInfo xmlns:p15="http://schemas.microsoft.com/office/powerpoint/2012/main" userId="S-1-5-21-1799063212-1574363165-1822667869-784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C54"/>
    <a:srgbClr val="203367"/>
    <a:srgbClr val="213469"/>
    <a:srgbClr val="115FA4"/>
    <a:srgbClr val="FBC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" t="5561" b="7919"/>
          <a:stretch/>
        </p:blipFill>
        <p:spPr>
          <a:xfrm>
            <a:off x="-9525" y="0"/>
            <a:ext cx="11839576" cy="68675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32" y="1272755"/>
            <a:ext cx="7315200" cy="1711452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2033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32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rgbClr val="203367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6032" y="6356350"/>
            <a:ext cx="25196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1815864" y="0"/>
            <a:ext cx="384048" cy="6858000"/>
          </a:xfrm>
          <a:prstGeom prst="rect">
            <a:avLst/>
          </a:prstGeom>
          <a:solidFill>
            <a:srgbClr val="203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23946" y="3281868"/>
            <a:ext cx="567884" cy="2824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54" y="152438"/>
            <a:ext cx="2559972" cy="2772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6" y="6356350"/>
            <a:ext cx="93874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" t="5561" b="7919"/>
          <a:stretch/>
        </p:blipFill>
        <p:spPr>
          <a:xfrm>
            <a:off x="-9525" y="0"/>
            <a:ext cx="11839576" cy="686752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9525" y="0"/>
            <a:ext cx="11839576" cy="6858000"/>
          </a:xfrm>
          <a:prstGeom prst="rect">
            <a:avLst/>
          </a:prstGeom>
          <a:solidFill>
            <a:srgbClr val="001C54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6" y="6356350"/>
            <a:ext cx="93874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4" y="6388283"/>
            <a:ext cx="2553122" cy="2845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31797" y="3283122"/>
            <a:ext cx="552265" cy="2728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" t="5561" b="7919"/>
          <a:stretch/>
        </p:blipFill>
        <p:spPr>
          <a:xfrm>
            <a:off x="-9525" y="0"/>
            <a:ext cx="11839576" cy="686752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771" y="7749"/>
            <a:ext cx="11825389" cy="6858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1815864" y="0"/>
            <a:ext cx="384048" cy="6858000"/>
          </a:xfrm>
          <a:prstGeom prst="rect">
            <a:avLst/>
          </a:prstGeom>
          <a:solidFill>
            <a:srgbClr val="203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23946" y="3281868"/>
            <a:ext cx="567884" cy="28243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12949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54" y="6444178"/>
            <a:ext cx="2559972" cy="2772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390526"/>
            <a:ext cx="5814506" cy="752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919" y="1242568"/>
            <a:ext cx="11319956" cy="4605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203367"/>
          </a:solidFill>
          <a:latin typeface="Segoe UI" panose="020B0502040204020203" pitchFamily="34" charset="0"/>
          <a:ea typeface="Segoe UI Black" panose="020B0A02040204020203" pitchFamily="34" charset="0"/>
          <a:cs typeface="Segoe UI" panose="020B0502040204020203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rgbClr val="203367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203367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203367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203367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203367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urchasing.utah.gov/form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purchasingcontracts@Utah.go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31" y="1419225"/>
            <a:ext cx="10089953" cy="9839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Professional Services Procurement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32" y="2403181"/>
            <a:ext cx="7315200" cy="914400"/>
          </a:xfrm>
        </p:spPr>
        <p:txBody>
          <a:bodyPr/>
          <a:lstStyle/>
          <a:p>
            <a:r>
              <a:rPr lang="en-US" dirty="0" smtClean="0"/>
              <a:t>R33-5-108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-14289" y="2333625"/>
            <a:ext cx="7439025" cy="0"/>
          </a:xfrm>
          <a:prstGeom prst="line">
            <a:avLst/>
          </a:prstGeom>
          <a:ln w="19050">
            <a:gradFill>
              <a:gsLst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  <a:gs pos="58000">
                  <a:srgbClr val="203367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41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390526"/>
            <a:ext cx="6632513" cy="7524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Definition of Professional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Utah </a:t>
            </a:r>
            <a:r>
              <a:rPr lang="en-US" dirty="0"/>
              <a:t>procurement Code 63G-6a-103(61)</a:t>
            </a:r>
            <a:r>
              <a:rPr lang="en-US" b="1" dirty="0"/>
              <a:t>; "Professional service"</a:t>
            </a:r>
            <a:r>
              <a:rPr lang="en-US" dirty="0"/>
              <a:t> is defined </a:t>
            </a:r>
            <a:r>
              <a:rPr lang="en-US" dirty="0" smtClean="0"/>
              <a:t>to </a:t>
            </a:r>
            <a:r>
              <a:rPr lang="en-US" dirty="0"/>
              <a:t>mean labor, effort, or work that requires an elevated degree of specialized knowledge and discretion, including labor, effort, or work in the field of:</a:t>
            </a:r>
          </a:p>
          <a:p>
            <a:pPr lvl="1"/>
            <a:r>
              <a:rPr lang="en-US" dirty="0" smtClean="0"/>
              <a:t>accounting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administrative law judge service;</a:t>
            </a:r>
          </a:p>
          <a:p>
            <a:pPr lvl="1"/>
            <a:r>
              <a:rPr lang="en-US" dirty="0"/>
              <a:t>architecture;	</a:t>
            </a:r>
            <a:r>
              <a:rPr lang="en-US" dirty="0" smtClean="0"/>
              <a:t>	</a:t>
            </a:r>
            <a:r>
              <a:rPr lang="en-US" b="1" dirty="0" smtClean="0"/>
              <a:t>NOTE</a:t>
            </a:r>
            <a:r>
              <a:rPr lang="en-US" b="1" dirty="0"/>
              <a:t>:</a:t>
            </a:r>
            <a:r>
              <a:rPr lang="en-US" dirty="0"/>
              <a:t>  Architectural services MAY NOT use this process (See R33-15 for this </a:t>
            </a:r>
            <a:r>
              <a:rPr lang="en-US" dirty="0" smtClean="0"/>
              <a:t>process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construction design and management;	</a:t>
            </a:r>
            <a:r>
              <a:rPr lang="en-US" b="1" dirty="0"/>
              <a:t>NOTE:</a:t>
            </a:r>
            <a:r>
              <a:rPr lang="en-US" dirty="0"/>
              <a:t>  Design Professional Services MAY NOT use this process </a:t>
            </a:r>
            <a:r>
              <a:rPr lang="en-US" dirty="0" smtClean="0"/>
              <a:t>(</a:t>
            </a:r>
            <a:r>
              <a:rPr lang="en-US" dirty="0"/>
              <a:t>See </a:t>
            </a:r>
            <a:r>
              <a:rPr lang="en-US" dirty="0" smtClean="0"/>
              <a:t>							R33-5-105 </a:t>
            </a:r>
            <a:r>
              <a:rPr lang="en-US" dirty="0"/>
              <a:t>&amp; 106, R33-13-203 for this process)</a:t>
            </a:r>
          </a:p>
          <a:p>
            <a:pPr lvl="1"/>
            <a:r>
              <a:rPr lang="en-US" dirty="0"/>
              <a:t>engineering</a:t>
            </a:r>
            <a:r>
              <a:rPr lang="en-US" dirty="0" smtClean="0"/>
              <a:t>;	</a:t>
            </a:r>
            <a:r>
              <a:rPr lang="en-US" dirty="0"/>
              <a:t>	</a:t>
            </a:r>
            <a:r>
              <a:rPr lang="en-US" b="1" dirty="0" smtClean="0"/>
              <a:t>NOTE</a:t>
            </a:r>
            <a:r>
              <a:rPr lang="en-US" b="1" dirty="0"/>
              <a:t>:</a:t>
            </a:r>
            <a:r>
              <a:rPr lang="en-US" dirty="0"/>
              <a:t>  Engineering services MAY NOT use this process (See R33-15 for </a:t>
            </a:r>
            <a:r>
              <a:rPr lang="en-US" dirty="0" smtClean="0"/>
              <a:t>this</a:t>
            </a:r>
            <a:r>
              <a:rPr lang="en-US" dirty="0"/>
              <a:t> </a:t>
            </a:r>
            <a:r>
              <a:rPr lang="en-US" dirty="0" smtClean="0"/>
              <a:t>process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financial services;</a:t>
            </a:r>
          </a:p>
          <a:p>
            <a:pPr lvl="1"/>
            <a:r>
              <a:rPr lang="en-US" dirty="0"/>
              <a:t>information technology;</a:t>
            </a:r>
          </a:p>
          <a:p>
            <a:pPr lvl="1"/>
            <a:r>
              <a:rPr lang="en-US" dirty="0"/>
              <a:t>the law;		</a:t>
            </a:r>
            <a:r>
              <a:rPr lang="en-US" b="1" dirty="0"/>
              <a:t>NOTE:</a:t>
            </a:r>
            <a:r>
              <a:rPr lang="en-US" dirty="0"/>
              <a:t>  AG’s Office is responsible for State Legal Services </a:t>
            </a:r>
            <a:r>
              <a:rPr lang="en-US" dirty="0" smtClean="0"/>
              <a:t>– contact </a:t>
            </a:r>
            <a:r>
              <a:rPr lang="en-US" dirty="0"/>
              <a:t>AG’s office </a:t>
            </a:r>
            <a:r>
              <a:rPr lang="en-US" dirty="0" smtClean="0"/>
              <a:t>before </a:t>
            </a:r>
            <a:r>
              <a:rPr lang="en-US" dirty="0"/>
              <a:t>issuing </a:t>
            </a:r>
            <a:r>
              <a:rPr lang="en-US" dirty="0" smtClean="0"/>
              <a:t>				a </a:t>
            </a:r>
            <a:r>
              <a:rPr lang="en-US" dirty="0"/>
              <a:t>solicitation.</a:t>
            </a:r>
          </a:p>
          <a:p>
            <a:pPr lvl="1"/>
            <a:r>
              <a:rPr lang="en-US" dirty="0"/>
              <a:t>medicine;</a:t>
            </a:r>
          </a:p>
          <a:p>
            <a:pPr lvl="1"/>
            <a:r>
              <a:rPr lang="en-US" dirty="0"/>
              <a:t>psychiatry; or </a:t>
            </a:r>
          </a:p>
          <a:p>
            <a:pPr lvl="1"/>
            <a:r>
              <a:rPr lang="en-US" dirty="0"/>
              <a:t>underwriting</a:t>
            </a:r>
          </a:p>
        </p:txBody>
      </p:sp>
    </p:spTree>
    <p:extLst>
      <p:ext uri="{BB962C8B-B14F-4D97-AF65-F5344CB8AC3E}">
        <p14:creationId xmlns:p14="http://schemas.microsoft.com/office/powerpoint/2010/main" val="318911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small purchase threshold for professional services providers and consultants is a maximum amount of $100,000</a:t>
            </a:r>
            <a:r>
              <a:rPr lang="en-US" sz="2800" dirty="0" smtClean="0"/>
              <a:t>. This includes all costs associated with the procurement, i.e. travel costs, clerical fees, etc.</a:t>
            </a:r>
            <a:endParaRPr lang="en-US" sz="2800" dirty="0" smtClean="0"/>
          </a:p>
          <a:p>
            <a:r>
              <a:rPr lang="en-US" sz="2800" dirty="0"/>
              <a:t>Professional service providers and consultants may be procured up to a maximum of $100,000, by direct negotiation after reviewing the qualifications of a minimum of three firms or individuals.</a:t>
            </a:r>
          </a:p>
          <a:p>
            <a:pPr lvl="1"/>
            <a:r>
              <a:rPr lang="en-US" sz="2600" dirty="0" smtClean="0"/>
              <a:t>If you are doing a multi-year contract, the maximum cannot exceed $100,000 for the term of the contract.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76897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Agency’s 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Executive Branch Agencies must involve State Purchasing </a:t>
            </a:r>
            <a:r>
              <a:rPr lang="en-US" dirty="0" smtClean="0"/>
              <a:t>once they determine they will use the Professional Services Procurement process.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smtClean="0"/>
              <a:t>The </a:t>
            </a:r>
            <a:r>
              <a:rPr lang="en-US" dirty="0" smtClean="0"/>
              <a:t>Agency will develop the project specifications and/or scope of work (SOW).</a:t>
            </a:r>
          </a:p>
          <a:p>
            <a:pPr marL="0" indent="0">
              <a:buNone/>
            </a:pPr>
            <a:r>
              <a:rPr lang="en-US" dirty="0" smtClean="0"/>
              <a:t>2. Submit </a:t>
            </a:r>
            <a:r>
              <a:rPr lang="en-US" dirty="0" smtClean="0"/>
              <a:t>an RQS/RQM in FINET, including the budget amount and a detailed description of the services.</a:t>
            </a:r>
          </a:p>
          <a:p>
            <a:pPr marL="0" indent="0">
              <a:buNone/>
            </a:pPr>
            <a:r>
              <a:rPr lang="en-US" dirty="0" smtClean="0"/>
              <a:t>3. Request </a:t>
            </a:r>
            <a:r>
              <a:rPr lang="en-US" dirty="0" smtClean="0"/>
              <a:t>the qualifications of vendors by sending (emailing) the project specifications/SOW to a MINIMUM of three (3) firms (R33-5-108).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It </a:t>
            </a:r>
            <a:r>
              <a:rPr lang="en-US" dirty="0" smtClean="0">
                <a:solidFill>
                  <a:srgbClr val="FF0000"/>
                </a:solidFill>
              </a:rPr>
              <a:t>is advised that the project specs/SOW are sent to more than three (3) firms in order to get the required 3 statements of qualifications.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DO NOT request a quote or pricing from the firms. Statute requires that State Purchasing will directly negotiate the price for Executive Branch Agencies).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If the agency is unaware of at least 3 firms, State Purchasing can post the specifications/SOW in U3P to try to receive the required statements of qualifications.</a:t>
            </a:r>
          </a:p>
          <a:p>
            <a:r>
              <a:rPr lang="en-US" dirty="0" smtClean="0"/>
              <a:t>Based on the specs/SOW, review the qualifications of all firms responding. The Agency must be able to demonstrate they have made a reasonable attempt to acquire three responses.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Agency’s Responsibility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Agency must fill out the Professional Services Form (found at </a:t>
            </a:r>
            <a:r>
              <a:rPr lang="en-US" dirty="0">
                <a:hlinkClick r:id="rId2"/>
              </a:rPr>
              <a:t>https://purchasing.utah.gov/forms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). Include the names of the firms whose qualifications were received and reviewed and Identify the most qualified firm. Provide the project specifications/SOW, select appropriate State of Utah </a:t>
            </a:r>
            <a:r>
              <a:rPr lang="en-US" dirty="0" smtClean="0"/>
              <a:t>T&amp;C’s, </a:t>
            </a:r>
            <a:r>
              <a:rPr lang="en-US" dirty="0" smtClean="0"/>
              <a:t>and provide how the agency would like cost to be received, i.e. hourly rate, project total, etc. All items must be sent to State Purchasing. </a:t>
            </a:r>
          </a:p>
          <a:p>
            <a:r>
              <a:rPr lang="en-US" dirty="0" smtClean="0"/>
              <a:t>If the agency requires the Standard Services Terms and Conditions, Purchasing will lead any necessary negotiations. The Agency’s Assistant Attorney General must approve any changes to the T&amp;Cs.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3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Purchasing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Purchasing agent will assign a solicitation number to the event.</a:t>
            </a:r>
          </a:p>
          <a:p>
            <a:r>
              <a:rPr lang="en-US" dirty="0" smtClean="0"/>
              <a:t>Review the Professional Services Form to ensure accuracy.</a:t>
            </a:r>
          </a:p>
          <a:p>
            <a:r>
              <a:rPr lang="en-US" dirty="0" smtClean="0"/>
              <a:t>Email to the identified most qualified firm the following with a response deadline:</a:t>
            </a:r>
          </a:p>
          <a:p>
            <a:pPr lvl="1"/>
            <a:r>
              <a:rPr lang="en-US" dirty="0" smtClean="0"/>
              <a:t>Project specifications/SOW – with a request to confirm they can and will complete the SOW</a:t>
            </a:r>
          </a:p>
          <a:p>
            <a:pPr lvl="1"/>
            <a:r>
              <a:rPr lang="en-US" dirty="0" smtClean="0"/>
              <a:t>The applicable Terms and Conditions for PO or Contract – with a request to accept or red-line the T&amp;Cs</a:t>
            </a:r>
          </a:p>
          <a:p>
            <a:pPr lvl="1"/>
            <a:r>
              <a:rPr lang="en-US" dirty="0" smtClean="0"/>
              <a:t>Cost Document – Provide their best price </a:t>
            </a:r>
          </a:p>
          <a:p>
            <a:pPr marL="182563" lvl="1" indent="-182563"/>
            <a:r>
              <a:rPr lang="en-US" dirty="0" smtClean="0"/>
              <a:t>If the price is acceptable to the agency, State Purchasing will:</a:t>
            </a:r>
          </a:p>
          <a:p>
            <a:pPr marL="639763" lvl="2" indent="-182563"/>
            <a:r>
              <a:rPr lang="en-US" dirty="0" smtClean="0"/>
              <a:t>Issue a PO, or</a:t>
            </a:r>
          </a:p>
          <a:p>
            <a:pPr marL="639763" lvl="2" indent="-182563"/>
            <a:r>
              <a:rPr lang="en-US" dirty="0" smtClean="0"/>
              <a:t>Provide a contract cover page and T&amp;Cs to the agency.</a:t>
            </a:r>
          </a:p>
          <a:p>
            <a:pPr marL="1096963" lvl="3" indent="-182563"/>
            <a:r>
              <a:rPr lang="en-US" dirty="0" smtClean="0"/>
              <a:t>NOTE: The agency will write the contract scope of work, assemble the contract and collect signatures. Agency will then send the contract to </a:t>
            </a:r>
            <a:r>
              <a:rPr lang="en-US" dirty="0" smtClean="0">
                <a:hlinkClick r:id="rId2"/>
              </a:rPr>
              <a:t>purchasingcontracts@Utah.gov</a:t>
            </a:r>
            <a:r>
              <a:rPr lang="en-US" dirty="0" smtClean="0"/>
              <a:t> for final review and contract execution.</a:t>
            </a:r>
          </a:p>
          <a:p>
            <a:pPr marL="5029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5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27456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37841</TotalTime>
  <Words>603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Corbel</vt:lpstr>
      <vt:lpstr>Segoe UI</vt:lpstr>
      <vt:lpstr>Segoe UI Black</vt:lpstr>
      <vt:lpstr>Segoe UI Light</vt:lpstr>
      <vt:lpstr>Wingdings 2</vt:lpstr>
      <vt:lpstr>Frame</vt:lpstr>
      <vt:lpstr>Professional Services Procurement </vt:lpstr>
      <vt:lpstr>Definition of Professional Services</vt:lpstr>
      <vt:lpstr>Threshold</vt:lpstr>
      <vt:lpstr>Agency’s Responsibility</vt:lpstr>
      <vt:lpstr>Agency’s Responsibility cont.</vt:lpstr>
      <vt:lpstr>State Purchasing Responsibilities</vt:lpstr>
      <vt:lpstr>PowerPoint Presentation</vt:lpstr>
    </vt:vector>
  </TitlesOfParts>
  <Company>State of Utah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Jessika Huhnke</dc:creator>
  <cp:lastModifiedBy>Ann Schliep</cp:lastModifiedBy>
  <cp:revision>30</cp:revision>
  <dcterms:created xsi:type="dcterms:W3CDTF">2018-10-19T16:20:13Z</dcterms:created>
  <dcterms:modified xsi:type="dcterms:W3CDTF">2020-01-15T19:40:34Z</dcterms:modified>
</cp:coreProperties>
</file>