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p:regular r:id="rId17"/>
      <p:bold r:id="rId18"/>
      <p:italic r:id="rId19"/>
      <p:boldItalic r:id="rId20"/>
    </p:embeddedFont>
    <p:embeddedFont>
      <p:font typeface="Corbel"/>
      <p:regular r:id="rId21"/>
      <p:bold r:id="rId22"/>
      <p:italic r:id="rId23"/>
      <p:boldItalic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4AhRD38zBQ1i9q9tcz1wYFK+7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e6503ade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6e6503ade3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e6503ad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6e6503ade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e6503ade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6e6503ade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e6503ade3_2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6e6503ade3_2_6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e6503ad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6e6503ad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e6503ad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6e6503ade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e6503ade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6e6503ade3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pic>
        <p:nvPicPr>
          <p:cNvPr id="15" name="Google Shape;15;p12"/>
          <p:cNvPicPr preferRelativeResize="0"/>
          <p:nvPr/>
        </p:nvPicPr>
        <p:blipFill rotWithShape="1">
          <a:blip r:embed="rId2">
            <a:alphaModFix/>
          </a:blip>
          <a:srcRect b="7918" l="559" r="0" t="5561"/>
          <a:stretch/>
        </p:blipFill>
        <p:spPr>
          <a:xfrm>
            <a:off x="-9525" y="0"/>
            <a:ext cx="11839576" cy="6867526"/>
          </a:xfrm>
          <a:prstGeom prst="rect">
            <a:avLst/>
          </a:prstGeom>
          <a:noFill/>
          <a:ln>
            <a:noFill/>
          </a:ln>
        </p:spPr>
      </p:pic>
      <p:sp>
        <p:nvSpPr>
          <p:cNvPr id="16" name="Google Shape;16;p12"/>
          <p:cNvSpPr txBox="1"/>
          <p:nvPr>
            <p:ph type="ctrTitle"/>
          </p:nvPr>
        </p:nvSpPr>
        <p:spPr>
          <a:xfrm>
            <a:off x="486032" y="1272755"/>
            <a:ext cx="7315200" cy="17114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367"/>
              </a:buClr>
              <a:buSzPts val="5900"/>
              <a:buFont typeface="Quattrocento Sans"/>
              <a:buNone/>
              <a:defRPr sz="5900">
                <a:solidFill>
                  <a:srgbClr val="203367"/>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486032"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203367"/>
                </a:solidFill>
                <a:latin typeface="Quattrocento Sans"/>
                <a:ea typeface="Quattrocento Sans"/>
                <a:cs typeface="Quattrocento Sans"/>
                <a:sym typeface="Quattrocento Sans"/>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8" name="Google Shape;18;p12"/>
          <p:cNvSpPr txBox="1"/>
          <p:nvPr>
            <p:ph idx="10" type="dt"/>
          </p:nvPr>
        </p:nvSpPr>
        <p:spPr>
          <a:xfrm>
            <a:off x="486032" y="6356350"/>
            <a:ext cx="2519632"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9" name="Google Shape;19;p12"/>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0" name="Google Shape;20;p12"/>
          <p:cNvSpPr txBox="1"/>
          <p:nvPr>
            <p:ph idx="12" type="sldNum"/>
          </p:nvPr>
        </p:nvSpPr>
        <p:spPr>
          <a:xfrm>
            <a:off x="10634135" y="6356350"/>
            <a:ext cx="112949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800" u="none" cap="none" strike="noStrike">
                <a:solidFill>
                  <a:schemeClr val="dk1"/>
                </a:solidFill>
                <a:latin typeface="Corbel"/>
                <a:ea typeface="Corbel"/>
                <a:cs typeface="Corbel"/>
                <a:sym typeface="Corbel"/>
              </a:defRPr>
            </a:lvl1pPr>
            <a:lvl2pPr indent="0" lvl="1" marL="0" algn="r">
              <a:spcBef>
                <a:spcPts val="0"/>
              </a:spcBef>
              <a:buNone/>
              <a:defRPr b="0" i="0" sz="1800" u="none" cap="none" strike="noStrike">
                <a:solidFill>
                  <a:schemeClr val="dk1"/>
                </a:solidFill>
                <a:latin typeface="Corbel"/>
                <a:ea typeface="Corbel"/>
                <a:cs typeface="Corbel"/>
                <a:sym typeface="Corbel"/>
              </a:defRPr>
            </a:lvl2pPr>
            <a:lvl3pPr indent="0" lvl="2" marL="0" algn="r">
              <a:spcBef>
                <a:spcPts val="0"/>
              </a:spcBef>
              <a:buNone/>
              <a:defRPr b="0" i="0" sz="1800" u="none" cap="none" strike="noStrike">
                <a:solidFill>
                  <a:schemeClr val="dk1"/>
                </a:solidFill>
                <a:latin typeface="Corbel"/>
                <a:ea typeface="Corbel"/>
                <a:cs typeface="Corbel"/>
                <a:sym typeface="Corbel"/>
              </a:defRPr>
            </a:lvl3pPr>
            <a:lvl4pPr indent="0" lvl="3" marL="0" algn="r">
              <a:spcBef>
                <a:spcPts val="0"/>
              </a:spcBef>
              <a:buNone/>
              <a:defRPr b="0" i="0" sz="1800" u="none" cap="none" strike="noStrike">
                <a:solidFill>
                  <a:schemeClr val="dk1"/>
                </a:solidFill>
                <a:latin typeface="Corbel"/>
                <a:ea typeface="Corbel"/>
                <a:cs typeface="Corbel"/>
                <a:sym typeface="Corbel"/>
              </a:defRPr>
            </a:lvl4pPr>
            <a:lvl5pPr indent="0" lvl="4" marL="0" algn="r">
              <a:spcBef>
                <a:spcPts val="0"/>
              </a:spcBef>
              <a:buNone/>
              <a:defRPr b="0" i="0" sz="1800" u="none" cap="none" strike="noStrike">
                <a:solidFill>
                  <a:schemeClr val="dk1"/>
                </a:solidFill>
                <a:latin typeface="Corbel"/>
                <a:ea typeface="Corbel"/>
                <a:cs typeface="Corbel"/>
                <a:sym typeface="Corbel"/>
              </a:defRPr>
            </a:lvl5pPr>
            <a:lvl6pPr indent="0" lvl="5" marL="0" algn="r">
              <a:spcBef>
                <a:spcPts val="0"/>
              </a:spcBef>
              <a:buNone/>
              <a:defRPr b="0" i="0" sz="1800" u="none" cap="none" strike="noStrike">
                <a:solidFill>
                  <a:schemeClr val="dk1"/>
                </a:solidFill>
                <a:latin typeface="Corbel"/>
                <a:ea typeface="Corbel"/>
                <a:cs typeface="Corbel"/>
                <a:sym typeface="Corbel"/>
              </a:defRPr>
            </a:lvl6pPr>
            <a:lvl7pPr indent="0" lvl="6" marL="0" algn="r">
              <a:spcBef>
                <a:spcPts val="0"/>
              </a:spcBef>
              <a:buNone/>
              <a:defRPr b="0" i="0" sz="1800" u="none" cap="none" strike="noStrike">
                <a:solidFill>
                  <a:schemeClr val="dk1"/>
                </a:solidFill>
                <a:latin typeface="Corbel"/>
                <a:ea typeface="Corbel"/>
                <a:cs typeface="Corbel"/>
                <a:sym typeface="Corbel"/>
              </a:defRPr>
            </a:lvl7pPr>
            <a:lvl8pPr indent="0" lvl="7" marL="0" algn="r">
              <a:spcBef>
                <a:spcPts val="0"/>
              </a:spcBef>
              <a:buNone/>
              <a:defRPr b="0" i="0" sz="1800" u="none" cap="none" strike="noStrike">
                <a:solidFill>
                  <a:schemeClr val="dk1"/>
                </a:solidFill>
                <a:latin typeface="Corbel"/>
                <a:ea typeface="Corbel"/>
                <a:cs typeface="Corbel"/>
                <a:sym typeface="Corbel"/>
              </a:defRPr>
            </a:lvl8pPr>
            <a:lvl9pPr indent="0" lvl="8" marL="0" algn="r">
              <a:spcBef>
                <a:spcPts val="0"/>
              </a:spcBef>
              <a:buNone/>
              <a:defRPr b="0" i="0" sz="18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2"/>
          <p:cNvSpPr/>
          <p:nvPr/>
        </p:nvSpPr>
        <p:spPr>
          <a:xfrm>
            <a:off x="11815864" y="0"/>
            <a:ext cx="384048" cy="6858000"/>
          </a:xfrm>
          <a:prstGeom prst="rect">
            <a:avLst/>
          </a:prstGeom>
          <a:solidFill>
            <a:srgbClr val="2033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 name="Google Shape;22;p12"/>
          <p:cNvPicPr preferRelativeResize="0"/>
          <p:nvPr/>
        </p:nvPicPr>
        <p:blipFill rotWithShape="1">
          <a:blip r:embed="rId3">
            <a:alphaModFix/>
          </a:blip>
          <a:srcRect b="0" l="0" r="0" t="0"/>
          <a:stretch/>
        </p:blipFill>
        <p:spPr>
          <a:xfrm rot="5400000">
            <a:off x="11723946" y="3281868"/>
            <a:ext cx="567884" cy="282434"/>
          </a:xfrm>
          <a:prstGeom prst="rect">
            <a:avLst/>
          </a:prstGeom>
          <a:noFill/>
          <a:ln>
            <a:noFill/>
          </a:ln>
        </p:spPr>
      </p:pic>
      <p:pic>
        <p:nvPicPr>
          <p:cNvPr id="23" name="Google Shape;23;p12"/>
          <p:cNvPicPr preferRelativeResize="0"/>
          <p:nvPr/>
        </p:nvPicPr>
        <p:blipFill rotWithShape="1">
          <a:blip r:embed="rId4">
            <a:alphaModFix/>
          </a:blip>
          <a:srcRect b="0" l="0" r="0" t="0"/>
          <a:stretch/>
        </p:blipFill>
        <p:spPr>
          <a:xfrm>
            <a:off x="230854" y="152438"/>
            <a:ext cx="2559972" cy="2772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21"/>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1"/>
          <p:cNvSpPr txBox="1"/>
          <p:nvPr>
            <p:ph idx="1" type="body"/>
          </p:nvPr>
        </p:nvSpPr>
        <p:spPr>
          <a:xfrm rot="5400000">
            <a:off x="3610006" y="-2114519"/>
            <a:ext cx="4605782" cy="1131995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21"/>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0" name="Google Shape;80;p21"/>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1" name="Google Shape;81;p21"/>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22"/>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6" name="Google Shape;86;p22"/>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7" name="Google Shape;87;p22"/>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13"/>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3"/>
          <p:cNvSpPr txBox="1"/>
          <p:nvPr>
            <p:ph idx="1" type="body"/>
          </p:nvPr>
        </p:nvSpPr>
        <p:spPr>
          <a:xfrm>
            <a:off x="252919" y="1242568"/>
            <a:ext cx="11319956" cy="4605782"/>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7" name="Google Shape;27;p13"/>
          <p:cNvSpPr txBox="1"/>
          <p:nvPr>
            <p:ph idx="12" type="sldNum"/>
          </p:nvPr>
        </p:nvSpPr>
        <p:spPr>
          <a:xfrm>
            <a:off x="10634136" y="6356350"/>
            <a:ext cx="93874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1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Quattrocento Sans"/>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1" name="Google Shape;31;p14"/>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2" name="Google Shape;32;p14"/>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33" name="Google Shape;33;p14"/>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4"/>
          <p:cNvSpPr txBox="1"/>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Corbel"/>
              <a:buNone/>
            </a:pPr>
            <a:r>
              <a:rPr b="0" i="0" lang="en-US" sz="3600" u="none" cap="none" strike="noStrike">
                <a:solidFill>
                  <a:srgbClr val="FFFFFF"/>
                </a:solidFill>
                <a:latin typeface="Corbel"/>
                <a:ea typeface="Corbel"/>
                <a:cs typeface="Corbel"/>
                <a:sym typeface="Corbel"/>
              </a:rPr>
              <a:t>Click to edit Master title style</a:t>
            </a:r>
            <a:endParaRPr b="0" i="0" sz="3600" u="none" cap="none" strike="noStrike">
              <a:solidFill>
                <a:srgbClr val="FFFFFF"/>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Google Shape;36;p15"/>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8" name="Google Shape;38;p1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9" name="Google Shape;39;p15"/>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0" name="Google Shape;40;p15"/>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1" name="Google Shape;41;p15"/>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2" name="Shape 42"/>
        <p:cNvGrpSpPr/>
        <p:nvPr/>
      </p:nvGrpSpPr>
      <p:grpSpPr>
        <a:xfrm>
          <a:off x="0" y="0"/>
          <a:ext cx="0" cy="0"/>
          <a:chOff x="0" y="0"/>
          <a:chExt cx="0" cy="0"/>
        </a:xfrm>
      </p:grpSpPr>
      <p:sp>
        <p:nvSpPr>
          <p:cNvPr id="43" name="Google Shape;43;p16"/>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5" name="Google Shape;45;p1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6" name="Google Shape;46;p1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7" name="Google Shape;47;p1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16"/>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9" name="Google Shape;49;p16"/>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0" name="Google Shape;50;p16"/>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Google Shape;52;p17"/>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0336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7"/>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4" name="Google Shape;54;p17"/>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5" name="Google Shape;55;p17"/>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6" name="Shape 56"/>
        <p:cNvGrpSpPr/>
        <p:nvPr/>
      </p:nvGrpSpPr>
      <p:grpSpPr>
        <a:xfrm>
          <a:off x="0" y="0"/>
          <a:ext cx="0" cy="0"/>
          <a:chOff x="0" y="0"/>
          <a:chExt cx="0" cy="0"/>
        </a:xfrm>
      </p:grpSpPr>
      <p:pic>
        <p:nvPicPr>
          <p:cNvPr id="57" name="Google Shape;57;p18"/>
          <p:cNvPicPr preferRelativeResize="0"/>
          <p:nvPr/>
        </p:nvPicPr>
        <p:blipFill rotWithShape="1">
          <a:blip r:embed="rId2">
            <a:alphaModFix/>
          </a:blip>
          <a:srcRect b="7918" l="559" r="0" t="5561"/>
          <a:stretch/>
        </p:blipFill>
        <p:spPr>
          <a:xfrm>
            <a:off x="-9525" y="0"/>
            <a:ext cx="11839576" cy="6867526"/>
          </a:xfrm>
          <a:prstGeom prst="rect">
            <a:avLst/>
          </a:prstGeom>
          <a:noFill/>
          <a:ln>
            <a:noFill/>
          </a:ln>
        </p:spPr>
      </p:pic>
      <p:sp>
        <p:nvSpPr>
          <p:cNvPr id="58" name="Google Shape;58;p18"/>
          <p:cNvSpPr/>
          <p:nvPr/>
        </p:nvSpPr>
        <p:spPr>
          <a:xfrm>
            <a:off x="-9525" y="0"/>
            <a:ext cx="11839576" cy="6858000"/>
          </a:xfrm>
          <a:prstGeom prst="rect">
            <a:avLst/>
          </a:prstGeom>
          <a:solidFill>
            <a:srgbClr val="001C54">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59" name="Google Shape;59;p18"/>
          <p:cNvSpPr txBox="1"/>
          <p:nvPr>
            <p:ph idx="12" type="sldNum"/>
          </p:nvPr>
        </p:nvSpPr>
        <p:spPr>
          <a:xfrm>
            <a:off x="10634136" y="6356350"/>
            <a:ext cx="93874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18"/>
          <p:cNvPicPr preferRelativeResize="0"/>
          <p:nvPr/>
        </p:nvPicPr>
        <p:blipFill rotWithShape="1">
          <a:blip r:embed="rId3">
            <a:alphaModFix/>
          </a:blip>
          <a:srcRect b="0" l="0" r="0" t="0"/>
          <a:stretch/>
        </p:blipFill>
        <p:spPr>
          <a:xfrm>
            <a:off x="237704" y="6388283"/>
            <a:ext cx="2553122" cy="284571"/>
          </a:xfrm>
          <a:prstGeom prst="rect">
            <a:avLst/>
          </a:prstGeom>
          <a:noFill/>
          <a:ln>
            <a:noFill/>
          </a:ln>
        </p:spPr>
      </p:pic>
      <p:pic>
        <p:nvPicPr>
          <p:cNvPr id="61" name="Google Shape;61;p18"/>
          <p:cNvPicPr preferRelativeResize="0"/>
          <p:nvPr/>
        </p:nvPicPr>
        <p:blipFill rotWithShape="1">
          <a:blip r:embed="rId4">
            <a:alphaModFix/>
          </a:blip>
          <a:srcRect b="0" l="0" r="0" t="0"/>
          <a:stretch/>
        </p:blipFill>
        <p:spPr>
          <a:xfrm rot="5400000">
            <a:off x="11731797" y="3283122"/>
            <a:ext cx="552265" cy="2728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1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367"/>
              </a:buClr>
              <a:buSzPts val="3200"/>
              <a:buFont typeface="Quattrocento Sans"/>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1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19"/>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7" name="Google Shape;67;p19"/>
          <p:cNvSpPr txBox="1"/>
          <p:nvPr>
            <p:ph idx="11" type="ftr"/>
          </p:nvPr>
        </p:nvSpPr>
        <p:spPr>
          <a:xfrm>
            <a:off x="3869268"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68" name="Google Shape;68;p19"/>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2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03367"/>
              </a:buClr>
              <a:buSzPts val="3200"/>
              <a:buFont typeface="Quattrocento Sans"/>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0"/>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rgbClr val="203367"/>
              </a:buClr>
              <a:buSzPts val="3200"/>
              <a:buFont typeface="Noto Sans Symbols"/>
              <a:buNone/>
              <a:defRPr b="0" i="0" sz="3200" u="none" cap="none" strike="noStrike">
                <a:solidFill>
                  <a:srgbClr val="595959"/>
                </a:solidFill>
                <a:latin typeface="Quattrocento Sans"/>
                <a:ea typeface="Quattrocento Sans"/>
                <a:cs typeface="Quattrocento Sans"/>
                <a:sym typeface="Quattrocento Sans"/>
              </a:defRPr>
            </a:lvl1pPr>
            <a:lvl2pPr lvl="1" marR="0" rtl="0" algn="l">
              <a:lnSpc>
                <a:spcPct val="90000"/>
              </a:lnSpc>
              <a:spcBef>
                <a:spcPts val="250"/>
              </a:spcBef>
              <a:spcAft>
                <a:spcPts val="0"/>
              </a:spcAft>
              <a:buClr>
                <a:srgbClr val="203367"/>
              </a:buClr>
              <a:buSzPts val="2800"/>
              <a:buFont typeface="Noto Sans Symbols"/>
              <a:buNone/>
              <a:defRPr b="0" i="0" sz="2800" u="none" cap="none" strike="noStrike">
                <a:solidFill>
                  <a:srgbClr val="595959"/>
                </a:solidFill>
                <a:latin typeface="Quattrocento Sans"/>
                <a:ea typeface="Quattrocento Sans"/>
                <a:cs typeface="Quattrocento Sans"/>
                <a:sym typeface="Quattrocento Sans"/>
              </a:defRPr>
            </a:lvl2pPr>
            <a:lvl3pPr lvl="2" marR="0" rtl="0" algn="l">
              <a:lnSpc>
                <a:spcPct val="90000"/>
              </a:lnSpc>
              <a:spcBef>
                <a:spcPts val="250"/>
              </a:spcBef>
              <a:spcAft>
                <a:spcPts val="0"/>
              </a:spcAft>
              <a:buClr>
                <a:srgbClr val="203367"/>
              </a:buClr>
              <a:buSzPts val="2400"/>
              <a:buFont typeface="Noto Sans Symbols"/>
              <a:buNone/>
              <a:defRPr b="0" i="0" sz="2400" u="none" cap="none" strike="noStrike">
                <a:solidFill>
                  <a:srgbClr val="595959"/>
                </a:solidFill>
                <a:latin typeface="Quattrocento Sans"/>
                <a:ea typeface="Quattrocento Sans"/>
                <a:cs typeface="Quattrocento Sans"/>
                <a:sym typeface="Quattrocento Sans"/>
              </a:defRPr>
            </a:lvl3pPr>
            <a:lvl4pPr lvl="3" marR="0" rtl="0" algn="l">
              <a:lnSpc>
                <a:spcPct val="90000"/>
              </a:lnSpc>
              <a:spcBef>
                <a:spcPts val="250"/>
              </a:spcBef>
              <a:spcAft>
                <a:spcPts val="0"/>
              </a:spcAft>
              <a:buClr>
                <a:srgbClr val="203367"/>
              </a:buClr>
              <a:buSzPts val="2000"/>
              <a:buFont typeface="Noto Sans Symbols"/>
              <a:buNone/>
              <a:defRPr b="0" i="0" sz="2000" u="none" cap="none" strike="noStrike">
                <a:solidFill>
                  <a:srgbClr val="595959"/>
                </a:solidFill>
                <a:latin typeface="Quattrocento Sans"/>
                <a:ea typeface="Quattrocento Sans"/>
                <a:cs typeface="Quattrocento Sans"/>
                <a:sym typeface="Quattrocento Sans"/>
              </a:defRPr>
            </a:lvl4pPr>
            <a:lvl5pPr lvl="4" marR="0" rtl="0" algn="l">
              <a:lnSpc>
                <a:spcPct val="90000"/>
              </a:lnSpc>
              <a:spcBef>
                <a:spcPts val="250"/>
              </a:spcBef>
              <a:spcAft>
                <a:spcPts val="0"/>
              </a:spcAft>
              <a:buClr>
                <a:srgbClr val="203367"/>
              </a:buClr>
              <a:buSzPts val="2000"/>
              <a:buFont typeface="Noto Sans Symbols"/>
              <a:buNone/>
              <a:defRPr b="0" i="0" sz="2000" u="none" cap="none" strike="noStrike">
                <a:solidFill>
                  <a:srgbClr val="595959"/>
                </a:solidFill>
                <a:latin typeface="Quattrocento Sans"/>
                <a:ea typeface="Quattrocento Sans"/>
                <a:cs typeface="Quattrocento Sans"/>
                <a:sym typeface="Quattrocento Sans"/>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72" name="Google Shape;72;p2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20"/>
          <p:cNvSpPr txBox="1"/>
          <p:nvPr>
            <p:ph idx="10" type="dt"/>
          </p:nvPr>
        </p:nvSpPr>
        <p:spPr>
          <a:xfrm>
            <a:off x="262465"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4" name="Google Shape;74;p20"/>
          <p:cNvSpPr txBox="1"/>
          <p:nvPr>
            <p:ph idx="11" type="ftr"/>
          </p:nvPr>
        </p:nvSpPr>
        <p:spPr>
          <a:xfrm>
            <a:off x="3499101" y="6356350"/>
            <a:ext cx="5911517"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75" name="Google Shape;75;p20"/>
          <p:cNvSpPr txBox="1"/>
          <p:nvPr>
            <p:ph idx="12" type="sldNum"/>
          </p:nvPr>
        </p:nvSpPr>
        <p:spPr>
          <a:xfrm>
            <a:off x="10634135" y="6356350"/>
            <a:ext cx="1530927"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11"/>
          <p:cNvPicPr preferRelativeResize="0"/>
          <p:nvPr/>
        </p:nvPicPr>
        <p:blipFill rotWithShape="1">
          <a:blip r:embed="rId1">
            <a:alphaModFix/>
          </a:blip>
          <a:srcRect b="7918" l="559" r="0" t="5561"/>
          <a:stretch/>
        </p:blipFill>
        <p:spPr>
          <a:xfrm>
            <a:off x="-9525" y="0"/>
            <a:ext cx="11839576" cy="6867526"/>
          </a:xfrm>
          <a:prstGeom prst="rect">
            <a:avLst/>
          </a:prstGeom>
          <a:noFill/>
          <a:ln>
            <a:noFill/>
          </a:ln>
        </p:spPr>
      </p:pic>
      <p:sp>
        <p:nvSpPr>
          <p:cNvPr id="7" name="Google Shape;7;p11"/>
          <p:cNvSpPr/>
          <p:nvPr/>
        </p:nvSpPr>
        <p:spPr>
          <a:xfrm>
            <a:off x="-1771" y="7749"/>
            <a:ext cx="11825389" cy="6858000"/>
          </a:xfrm>
          <a:prstGeom prst="rect">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8" name="Google Shape;8;p11"/>
          <p:cNvSpPr/>
          <p:nvPr/>
        </p:nvSpPr>
        <p:spPr>
          <a:xfrm>
            <a:off x="11815864" y="0"/>
            <a:ext cx="384048" cy="6858000"/>
          </a:xfrm>
          <a:prstGeom prst="rect">
            <a:avLst/>
          </a:prstGeom>
          <a:solidFill>
            <a:srgbClr val="2033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1"/>
          <p:cNvPicPr preferRelativeResize="0"/>
          <p:nvPr/>
        </p:nvPicPr>
        <p:blipFill rotWithShape="1">
          <a:blip r:embed="rId2">
            <a:alphaModFix/>
          </a:blip>
          <a:srcRect b="0" l="0" r="0" t="0"/>
          <a:stretch/>
        </p:blipFill>
        <p:spPr>
          <a:xfrm rot="5400000">
            <a:off x="11723946" y="3281868"/>
            <a:ext cx="567884" cy="282434"/>
          </a:xfrm>
          <a:prstGeom prst="rect">
            <a:avLst/>
          </a:prstGeom>
          <a:noFill/>
          <a:ln>
            <a:noFill/>
          </a:ln>
        </p:spPr>
      </p:pic>
      <p:sp>
        <p:nvSpPr>
          <p:cNvPr id="10" name="Google Shape;10;p11"/>
          <p:cNvSpPr txBox="1"/>
          <p:nvPr>
            <p:ph idx="12" type="sldNum"/>
          </p:nvPr>
        </p:nvSpPr>
        <p:spPr>
          <a:xfrm>
            <a:off x="10634135" y="6356350"/>
            <a:ext cx="1129497"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800" u="none" cap="none" strike="noStrike">
                <a:solidFill>
                  <a:schemeClr val="dk1"/>
                </a:solidFill>
                <a:latin typeface="Corbel"/>
                <a:ea typeface="Corbel"/>
                <a:cs typeface="Corbel"/>
                <a:sym typeface="Corbel"/>
              </a:defRPr>
            </a:lvl1pPr>
            <a:lvl2pPr indent="0" lvl="1" marL="0" marR="0" rtl="0" algn="r">
              <a:spcBef>
                <a:spcPts val="0"/>
              </a:spcBef>
              <a:buNone/>
              <a:defRPr b="0" i="0" sz="1800" u="none" cap="none" strike="noStrike">
                <a:solidFill>
                  <a:schemeClr val="dk1"/>
                </a:solidFill>
                <a:latin typeface="Corbel"/>
                <a:ea typeface="Corbel"/>
                <a:cs typeface="Corbel"/>
                <a:sym typeface="Corbel"/>
              </a:defRPr>
            </a:lvl2pPr>
            <a:lvl3pPr indent="0" lvl="2" marL="0" marR="0" rtl="0" algn="r">
              <a:spcBef>
                <a:spcPts val="0"/>
              </a:spcBef>
              <a:buNone/>
              <a:defRPr b="0" i="0" sz="1800" u="none" cap="none" strike="noStrike">
                <a:solidFill>
                  <a:schemeClr val="dk1"/>
                </a:solidFill>
                <a:latin typeface="Corbel"/>
                <a:ea typeface="Corbel"/>
                <a:cs typeface="Corbel"/>
                <a:sym typeface="Corbel"/>
              </a:defRPr>
            </a:lvl3pPr>
            <a:lvl4pPr indent="0" lvl="3" marL="0" marR="0" rtl="0" algn="r">
              <a:spcBef>
                <a:spcPts val="0"/>
              </a:spcBef>
              <a:buNone/>
              <a:defRPr b="0" i="0" sz="1800" u="none" cap="none" strike="noStrike">
                <a:solidFill>
                  <a:schemeClr val="dk1"/>
                </a:solidFill>
                <a:latin typeface="Corbel"/>
                <a:ea typeface="Corbel"/>
                <a:cs typeface="Corbel"/>
                <a:sym typeface="Corbel"/>
              </a:defRPr>
            </a:lvl4pPr>
            <a:lvl5pPr indent="0" lvl="4" marL="0" marR="0" rtl="0" algn="r">
              <a:spcBef>
                <a:spcPts val="0"/>
              </a:spcBef>
              <a:buNone/>
              <a:defRPr b="0" i="0" sz="1800" u="none" cap="none" strike="noStrike">
                <a:solidFill>
                  <a:schemeClr val="dk1"/>
                </a:solidFill>
                <a:latin typeface="Corbel"/>
                <a:ea typeface="Corbel"/>
                <a:cs typeface="Corbel"/>
                <a:sym typeface="Corbel"/>
              </a:defRPr>
            </a:lvl5pPr>
            <a:lvl6pPr indent="0" lvl="5" marL="0" marR="0" rtl="0" algn="r">
              <a:spcBef>
                <a:spcPts val="0"/>
              </a:spcBef>
              <a:buNone/>
              <a:defRPr b="0" i="0" sz="1800" u="none" cap="none" strike="noStrike">
                <a:solidFill>
                  <a:schemeClr val="dk1"/>
                </a:solidFill>
                <a:latin typeface="Corbel"/>
                <a:ea typeface="Corbel"/>
                <a:cs typeface="Corbel"/>
                <a:sym typeface="Corbel"/>
              </a:defRPr>
            </a:lvl6pPr>
            <a:lvl7pPr indent="0" lvl="6" marL="0" marR="0" rtl="0" algn="r">
              <a:spcBef>
                <a:spcPts val="0"/>
              </a:spcBef>
              <a:buNone/>
              <a:defRPr b="0" i="0" sz="1800" u="none" cap="none" strike="noStrike">
                <a:solidFill>
                  <a:schemeClr val="dk1"/>
                </a:solidFill>
                <a:latin typeface="Corbel"/>
                <a:ea typeface="Corbel"/>
                <a:cs typeface="Corbel"/>
                <a:sym typeface="Corbel"/>
              </a:defRPr>
            </a:lvl7pPr>
            <a:lvl8pPr indent="0" lvl="7" marL="0" marR="0" rtl="0" algn="r">
              <a:spcBef>
                <a:spcPts val="0"/>
              </a:spcBef>
              <a:buNone/>
              <a:defRPr b="0" i="0" sz="1800" u="none" cap="none" strike="noStrike">
                <a:solidFill>
                  <a:schemeClr val="dk1"/>
                </a:solidFill>
                <a:latin typeface="Corbel"/>
                <a:ea typeface="Corbel"/>
                <a:cs typeface="Corbel"/>
                <a:sym typeface="Corbel"/>
              </a:defRPr>
            </a:lvl8pPr>
            <a:lvl9pPr indent="0" lvl="8" marL="0" marR="0" rtl="0" algn="r">
              <a:spcBef>
                <a:spcPts val="0"/>
              </a:spcBef>
              <a:buNone/>
              <a:defRPr b="0" i="0" sz="18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1"/>
          <p:cNvPicPr preferRelativeResize="0"/>
          <p:nvPr/>
        </p:nvPicPr>
        <p:blipFill rotWithShape="1">
          <a:blip r:embed="rId3">
            <a:alphaModFix/>
          </a:blip>
          <a:srcRect b="0" l="0" r="0" t="0"/>
          <a:stretch/>
        </p:blipFill>
        <p:spPr>
          <a:xfrm>
            <a:off x="230854" y="6444178"/>
            <a:ext cx="2559972" cy="277297"/>
          </a:xfrm>
          <a:prstGeom prst="rect">
            <a:avLst/>
          </a:prstGeom>
          <a:noFill/>
          <a:ln>
            <a:noFill/>
          </a:ln>
        </p:spPr>
      </p:pic>
      <p:sp>
        <p:nvSpPr>
          <p:cNvPr id="12" name="Google Shape;12;p11"/>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03367"/>
              </a:buClr>
              <a:buSzPts val="3600"/>
              <a:buFont typeface="Quattrocento Sans"/>
              <a:buNone/>
              <a:defRPr b="0" i="0" sz="3600" u="none" cap="none" strike="noStrike">
                <a:solidFill>
                  <a:srgbClr val="203367"/>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1"/>
          <p:cNvSpPr txBox="1"/>
          <p:nvPr>
            <p:ph idx="1" type="body"/>
          </p:nvPr>
        </p:nvSpPr>
        <p:spPr>
          <a:xfrm>
            <a:off x="252919" y="1242568"/>
            <a:ext cx="11319956" cy="4605782"/>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rgbClr val="203367"/>
              </a:buClr>
              <a:buSzPts val="2000"/>
              <a:buFont typeface="Noto Sans Symbols"/>
              <a:buChar char="●"/>
              <a:defRPr b="0" i="0" sz="2000" u="none" cap="none" strike="noStrike">
                <a:solidFill>
                  <a:srgbClr val="595959"/>
                </a:solidFill>
                <a:latin typeface="Quattrocento Sans"/>
                <a:ea typeface="Quattrocento Sans"/>
                <a:cs typeface="Quattrocento Sans"/>
                <a:sym typeface="Quattrocento Sans"/>
              </a:defRPr>
            </a:lvl1pPr>
            <a:lvl2pPr indent="-342900" lvl="1" marL="914400" marR="0" rtl="0" algn="l">
              <a:lnSpc>
                <a:spcPct val="90000"/>
              </a:lnSpc>
              <a:spcBef>
                <a:spcPts val="250"/>
              </a:spcBef>
              <a:spcAft>
                <a:spcPts val="0"/>
              </a:spcAft>
              <a:buClr>
                <a:srgbClr val="203367"/>
              </a:buClr>
              <a:buSzPts val="1800"/>
              <a:buFont typeface="Noto Sans Symbols"/>
              <a:buChar char="●"/>
              <a:defRPr b="0" i="0" sz="1800" u="none" cap="none" strike="noStrike">
                <a:solidFill>
                  <a:srgbClr val="595959"/>
                </a:solidFill>
                <a:latin typeface="Quattrocento Sans"/>
                <a:ea typeface="Quattrocento Sans"/>
                <a:cs typeface="Quattrocento Sans"/>
                <a:sym typeface="Quattrocento Sans"/>
              </a:defRPr>
            </a:lvl2pPr>
            <a:lvl3pPr indent="-330200" lvl="2" marL="1371600" marR="0" rtl="0" algn="l">
              <a:lnSpc>
                <a:spcPct val="90000"/>
              </a:lnSpc>
              <a:spcBef>
                <a:spcPts val="250"/>
              </a:spcBef>
              <a:spcAft>
                <a:spcPts val="0"/>
              </a:spcAft>
              <a:buClr>
                <a:srgbClr val="203367"/>
              </a:buClr>
              <a:buSzPts val="1600"/>
              <a:buFont typeface="Noto Sans Symbols"/>
              <a:buChar char="●"/>
              <a:defRPr b="0" i="0" sz="1600" u="none" cap="none" strike="noStrike">
                <a:solidFill>
                  <a:srgbClr val="595959"/>
                </a:solidFill>
                <a:latin typeface="Quattrocento Sans"/>
                <a:ea typeface="Quattrocento Sans"/>
                <a:cs typeface="Quattrocento Sans"/>
                <a:sym typeface="Quattrocento Sans"/>
              </a:defRPr>
            </a:lvl3pPr>
            <a:lvl4pPr indent="-317500" lvl="3" marL="1828800" marR="0" rtl="0" algn="l">
              <a:lnSpc>
                <a:spcPct val="90000"/>
              </a:lnSpc>
              <a:spcBef>
                <a:spcPts val="250"/>
              </a:spcBef>
              <a:spcAft>
                <a:spcPts val="0"/>
              </a:spcAft>
              <a:buClr>
                <a:srgbClr val="203367"/>
              </a:buClr>
              <a:buSzPts val="1400"/>
              <a:buFont typeface="Noto Sans Symbols"/>
              <a:buChar char="●"/>
              <a:defRPr b="0" i="0" sz="1400" u="none" cap="none" strike="noStrike">
                <a:solidFill>
                  <a:srgbClr val="595959"/>
                </a:solidFill>
                <a:latin typeface="Quattrocento Sans"/>
                <a:ea typeface="Quattrocento Sans"/>
                <a:cs typeface="Quattrocento Sans"/>
                <a:sym typeface="Quattrocento Sans"/>
              </a:defRPr>
            </a:lvl4pPr>
            <a:lvl5pPr indent="-317500" lvl="4" marL="2286000" marR="0" rtl="0" algn="l">
              <a:lnSpc>
                <a:spcPct val="90000"/>
              </a:lnSpc>
              <a:spcBef>
                <a:spcPts val="250"/>
              </a:spcBef>
              <a:spcAft>
                <a:spcPts val="0"/>
              </a:spcAft>
              <a:buClr>
                <a:srgbClr val="203367"/>
              </a:buClr>
              <a:buSzPts val="1400"/>
              <a:buFont typeface="Noto Sans Symbols"/>
              <a:buChar char="●"/>
              <a:defRPr b="0" i="0" sz="1400" u="none" cap="none" strike="noStrike">
                <a:solidFill>
                  <a:srgbClr val="595959"/>
                </a:solidFill>
                <a:latin typeface="Quattrocento Sans"/>
                <a:ea typeface="Quattrocento Sans"/>
                <a:cs typeface="Quattrocento Sans"/>
                <a:sym typeface="Quattrocento Sans"/>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purchasing.utah.gov/for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
          <p:cNvSpPr txBox="1"/>
          <p:nvPr>
            <p:ph type="ctrTitle"/>
          </p:nvPr>
        </p:nvSpPr>
        <p:spPr>
          <a:xfrm>
            <a:off x="486031" y="1419225"/>
            <a:ext cx="10089953" cy="983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03367"/>
              </a:buClr>
              <a:buSzPts val="5310"/>
              <a:buFont typeface="Quattrocento Sans"/>
              <a:buNone/>
            </a:pPr>
            <a:r>
              <a:rPr lang="en-US" sz="5310"/>
              <a:t>Request for Proposal Essentials (RFP)	</a:t>
            </a:r>
            <a:endParaRPr sz="5310"/>
          </a:p>
        </p:txBody>
      </p:sp>
      <p:sp>
        <p:nvSpPr>
          <p:cNvPr id="93" name="Google Shape;93;p1"/>
          <p:cNvSpPr txBox="1"/>
          <p:nvPr>
            <p:ph idx="1" type="subTitle"/>
          </p:nvPr>
        </p:nvSpPr>
        <p:spPr>
          <a:xfrm>
            <a:off x="486032" y="2403181"/>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Utah Code 63G-6a-7</a:t>
            </a:r>
            <a:endParaRPr/>
          </a:p>
          <a:p>
            <a:pPr indent="0" lvl="0" marL="0" rtl="0" algn="l">
              <a:lnSpc>
                <a:spcPct val="90000"/>
              </a:lnSpc>
              <a:spcBef>
                <a:spcPts val="1200"/>
              </a:spcBef>
              <a:spcAft>
                <a:spcPts val="0"/>
              </a:spcAft>
              <a:buSzPts val="2200"/>
              <a:buNone/>
            </a:pPr>
            <a:r>
              <a:rPr lang="en-US"/>
              <a:t>Utah Administrative Rule R33-7</a:t>
            </a:r>
            <a:endParaRPr/>
          </a:p>
        </p:txBody>
      </p:sp>
      <p:cxnSp>
        <p:nvCxnSpPr>
          <p:cNvPr id="94" name="Google Shape;94;p1"/>
          <p:cNvCxnSpPr/>
          <p:nvPr/>
        </p:nvCxnSpPr>
        <p:spPr>
          <a:xfrm>
            <a:off x="-14289" y="2333625"/>
            <a:ext cx="7439025" cy="0"/>
          </a:xfrm>
          <a:prstGeom prst="straightConnector1">
            <a:avLst/>
          </a:prstGeom>
          <a:noFill/>
          <a:ln cap="flat" cmpd="sng" w="19050">
            <a:solidFill>
              <a:srgbClr val="203367"/>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g6e6503ade3_0_15"/>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4. Evaluating Proposals &amp; Award (cont.)</a:t>
            </a:r>
            <a:endParaRPr/>
          </a:p>
        </p:txBody>
      </p:sp>
      <p:sp>
        <p:nvSpPr>
          <p:cNvPr id="180" name="Google Shape;180;g6e6503ade3_0_15"/>
          <p:cNvSpPr txBox="1"/>
          <p:nvPr>
            <p:ph idx="1" type="body"/>
          </p:nvPr>
        </p:nvSpPr>
        <p:spPr>
          <a:xfrm>
            <a:off x="252919" y="1242568"/>
            <a:ext cx="11319900" cy="5008200"/>
          </a:xfrm>
          <a:prstGeom prst="rect">
            <a:avLst/>
          </a:prstGeom>
          <a:noFill/>
          <a:ln>
            <a:noFill/>
          </a:ln>
        </p:spPr>
        <p:txBody>
          <a:bodyPr anchorCtr="0" anchor="ctr" bIns="45700" lIns="91425" spcFirstLastPara="1" rIns="91425" wrap="square" tIns="45700">
            <a:noAutofit/>
          </a:bodyPr>
          <a:lstStyle/>
          <a:p>
            <a:pPr indent="-342900" lvl="1" marL="914400" rtl="0" algn="l">
              <a:lnSpc>
                <a:spcPct val="115000"/>
              </a:lnSpc>
              <a:spcBef>
                <a:spcPts val="0"/>
              </a:spcBef>
              <a:spcAft>
                <a:spcPts val="0"/>
              </a:spcAft>
              <a:buClr>
                <a:schemeClr val="dk1"/>
              </a:buClr>
              <a:buSzPts val="1800"/>
              <a:buFont typeface="Arial"/>
              <a:buAutoNum type="alphaLcPeriod"/>
            </a:pPr>
            <a:r>
              <a:rPr lang="en-US">
                <a:solidFill>
                  <a:schemeClr val="dk1"/>
                </a:solidFill>
                <a:latin typeface="Arial"/>
                <a:ea typeface="Arial"/>
                <a:cs typeface="Arial"/>
                <a:sym typeface="Arial"/>
              </a:rPr>
              <a:t>Award</a:t>
            </a:r>
            <a:endParaRPr>
              <a:solidFill>
                <a:schemeClr val="dk1"/>
              </a:solidFill>
              <a:latin typeface="Arial"/>
              <a:ea typeface="Arial"/>
              <a:cs typeface="Arial"/>
              <a:sym typeface="Arial"/>
            </a:endParaRPr>
          </a:p>
          <a:p>
            <a:pPr indent="-342900" lvl="2" marL="1371600" rtl="0" algn="l">
              <a:lnSpc>
                <a:spcPct val="115000"/>
              </a:lnSpc>
              <a:spcBef>
                <a:spcPts val="0"/>
              </a:spcBef>
              <a:spcAft>
                <a:spcPts val="0"/>
              </a:spcAft>
              <a:buClr>
                <a:schemeClr val="dk1"/>
              </a:buClr>
              <a:buSzPts val="1800"/>
              <a:buFont typeface="Arial"/>
              <a:buAutoNum type="romanLcPeriod"/>
            </a:pPr>
            <a:r>
              <a:rPr lang="en-US" sz="1800">
                <a:solidFill>
                  <a:schemeClr val="dk1"/>
                </a:solidFill>
                <a:latin typeface="Arial"/>
                <a:ea typeface="Arial"/>
                <a:cs typeface="Arial"/>
                <a:sym typeface="Arial"/>
              </a:rPr>
              <a:t>Award as soon as practicable to the proposal receiving the highest total score (technical + cost points)</a:t>
            </a:r>
            <a:endParaRPr sz="1800">
              <a:solidFill>
                <a:schemeClr val="dk1"/>
              </a:solidFill>
              <a:latin typeface="Arial"/>
              <a:ea typeface="Arial"/>
              <a:cs typeface="Arial"/>
              <a:sym typeface="Arial"/>
            </a:endParaRPr>
          </a:p>
          <a:p>
            <a:pPr indent="-342900" lvl="1" marL="914400" rtl="0" algn="l">
              <a:lnSpc>
                <a:spcPct val="115000"/>
              </a:lnSpc>
              <a:spcBef>
                <a:spcPts val="0"/>
              </a:spcBef>
              <a:spcAft>
                <a:spcPts val="0"/>
              </a:spcAft>
              <a:buClr>
                <a:schemeClr val="dk1"/>
              </a:buClr>
              <a:buSzPts val="1800"/>
              <a:buFont typeface="Arial"/>
              <a:buAutoNum type="alphaLcPeriod"/>
            </a:pPr>
            <a:r>
              <a:rPr lang="en-US">
                <a:solidFill>
                  <a:schemeClr val="dk1"/>
                </a:solidFill>
                <a:latin typeface="Arial"/>
                <a:ea typeface="Arial"/>
                <a:cs typeface="Arial"/>
                <a:sym typeface="Arial"/>
              </a:rPr>
              <a:t>Rejecting Proposals</a:t>
            </a:r>
            <a:endParaRPr>
              <a:solidFill>
                <a:schemeClr val="dk1"/>
              </a:solidFill>
              <a:latin typeface="Arial"/>
              <a:ea typeface="Arial"/>
              <a:cs typeface="Arial"/>
              <a:sym typeface="Arial"/>
            </a:endParaRPr>
          </a:p>
          <a:p>
            <a:pPr indent="-342900" lvl="2" marL="1371600" rtl="0" algn="l">
              <a:lnSpc>
                <a:spcPct val="115000"/>
              </a:lnSpc>
              <a:spcBef>
                <a:spcPts val="0"/>
              </a:spcBef>
              <a:spcAft>
                <a:spcPts val="0"/>
              </a:spcAft>
              <a:buClr>
                <a:schemeClr val="dk1"/>
              </a:buClr>
              <a:buSzPts val="1800"/>
              <a:buFont typeface="Arial"/>
              <a:buAutoNum type="romanLcPeriod"/>
            </a:pPr>
            <a:r>
              <a:rPr lang="en-US" sz="1800">
                <a:solidFill>
                  <a:schemeClr val="dk1"/>
                </a:solidFill>
                <a:latin typeface="Arial"/>
                <a:ea typeface="Arial"/>
                <a:cs typeface="Arial"/>
                <a:sym typeface="Arial"/>
              </a:rPr>
              <a:t>Vendors that do not meet the mandatory minimum requirements or do not pass the technical threshold to proceed to cost must receive a written notice informing them of their rejection.</a:t>
            </a:r>
            <a:endParaRPr sz="1800">
              <a:solidFill>
                <a:schemeClr val="dk1"/>
              </a:solidFill>
              <a:latin typeface="Arial"/>
              <a:ea typeface="Arial"/>
              <a:cs typeface="Arial"/>
              <a:sym typeface="Arial"/>
            </a:endParaRPr>
          </a:p>
          <a:p>
            <a:pPr indent="-342900" lvl="1" marL="914400" rtl="0" algn="l">
              <a:lnSpc>
                <a:spcPct val="115000"/>
              </a:lnSpc>
              <a:spcBef>
                <a:spcPts val="0"/>
              </a:spcBef>
              <a:spcAft>
                <a:spcPts val="0"/>
              </a:spcAft>
              <a:buClr>
                <a:schemeClr val="dk1"/>
              </a:buClr>
              <a:buSzPts val="1800"/>
              <a:buFont typeface="Arial"/>
              <a:buAutoNum type="alphaLcPeriod"/>
            </a:pPr>
            <a:r>
              <a:rPr lang="en-US">
                <a:solidFill>
                  <a:schemeClr val="dk1"/>
                </a:solidFill>
                <a:latin typeface="Arial"/>
                <a:ea typeface="Arial"/>
                <a:cs typeface="Arial"/>
                <a:sym typeface="Arial"/>
              </a:rPr>
              <a:t>Publication of Award</a:t>
            </a:r>
            <a:endParaRPr>
              <a:solidFill>
                <a:schemeClr val="dk1"/>
              </a:solidFill>
              <a:latin typeface="Arial"/>
              <a:ea typeface="Arial"/>
              <a:cs typeface="Arial"/>
              <a:sym typeface="Arial"/>
            </a:endParaRPr>
          </a:p>
          <a:p>
            <a:pPr indent="-342900" lvl="2" marL="1371600" rtl="0" algn="l">
              <a:lnSpc>
                <a:spcPct val="115000"/>
              </a:lnSpc>
              <a:spcBef>
                <a:spcPts val="0"/>
              </a:spcBef>
              <a:spcAft>
                <a:spcPts val="0"/>
              </a:spcAft>
              <a:buClr>
                <a:schemeClr val="dk1"/>
              </a:buClr>
              <a:buSzPts val="1800"/>
              <a:buFont typeface="Arial"/>
              <a:buAutoNum type="romanLcPeriod"/>
            </a:pPr>
            <a:r>
              <a:rPr lang="en-US" sz="1800">
                <a:solidFill>
                  <a:schemeClr val="dk1"/>
                </a:solidFill>
                <a:latin typeface="Arial"/>
                <a:ea typeface="Arial"/>
                <a:cs typeface="Arial"/>
                <a:sym typeface="Arial"/>
              </a:rPr>
              <a:t>Must make available the name of the awarded vendor and the total score of the awarded vendor</a:t>
            </a:r>
            <a:endParaRPr sz="1800">
              <a:solidFill>
                <a:schemeClr val="dk1"/>
              </a:solidFill>
              <a:latin typeface="Arial"/>
              <a:ea typeface="Arial"/>
              <a:cs typeface="Arial"/>
              <a:sym typeface="Arial"/>
            </a:endParaRPr>
          </a:p>
          <a:p>
            <a:pPr indent="-342900" lvl="2" marL="1371600" rtl="0" algn="l">
              <a:lnSpc>
                <a:spcPct val="115000"/>
              </a:lnSpc>
              <a:spcBef>
                <a:spcPts val="0"/>
              </a:spcBef>
              <a:spcAft>
                <a:spcPts val="0"/>
              </a:spcAft>
              <a:buClr>
                <a:schemeClr val="dk1"/>
              </a:buClr>
              <a:buSzPts val="1800"/>
              <a:buFont typeface="Arial"/>
              <a:buAutoNum type="romanLcPeriod"/>
            </a:pPr>
            <a:r>
              <a:rPr lang="en-US" sz="1800">
                <a:solidFill>
                  <a:schemeClr val="dk1"/>
                </a:solidFill>
                <a:latin typeface="Arial"/>
                <a:ea typeface="Arial"/>
                <a:cs typeface="Arial"/>
                <a:sym typeface="Arial"/>
              </a:rPr>
              <a:t>Must make available the total scores to all other proposals that made it through to the cost stage, without identifying the names of proposals to their respective scores e.g. Vendor A, Vendor B, etc.</a:t>
            </a:r>
            <a:endParaRPr sz="1800">
              <a:solidFill>
                <a:schemeClr val="dk1"/>
              </a:solidFill>
              <a:latin typeface="Arial"/>
              <a:ea typeface="Arial"/>
              <a:cs typeface="Arial"/>
              <a:sym typeface="Arial"/>
            </a:endParaRPr>
          </a:p>
          <a:p>
            <a:pPr indent="0" lvl="0" marL="914400" rtl="0" algn="l">
              <a:lnSpc>
                <a:spcPct val="115000"/>
              </a:lnSpc>
              <a:spcBef>
                <a:spcPts val="0"/>
              </a:spcBef>
              <a:spcAft>
                <a:spcPts val="0"/>
              </a:spcAft>
              <a:buNone/>
            </a:pPr>
            <a:r>
              <a:t/>
            </a:r>
            <a:endParaRPr sz="1200">
              <a:solidFill>
                <a:schemeClr val="dk1"/>
              </a:solidFill>
              <a:latin typeface="Arial"/>
              <a:ea typeface="Arial"/>
              <a:cs typeface="Arial"/>
              <a:sym typeface="Arial"/>
            </a:endParaRPr>
          </a:p>
          <a:p>
            <a:pPr indent="0" lvl="1" marL="502919" rtl="0" algn="l">
              <a:lnSpc>
                <a:spcPct val="80000"/>
              </a:lnSpc>
              <a:spcBef>
                <a:spcPts val="500"/>
              </a:spcBef>
              <a:spcAft>
                <a:spcPts val="0"/>
              </a:spcAft>
              <a:buSzPts val="1665"/>
              <a:buNone/>
            </a:pPr>
            <a:r>
              <a:t/>
            </a:r>
            <a:endParaRPr sz="166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g6e6503ade3_0_10"/>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5</a:t>
            </a:r>
            <a:r>
              <a:rPr lang="en-US"/>
              <a:t>. </a:t>
            </a:r>
            <a:r>
              <a:rPr lang="en-US"/>
              <a:t>Contract Management &amp; Closeout</a:t>
            </a:r>
            <a:endParaRPr/>
          </a:p>
        </p:txBody>
      </p:sp>
      <p:sp>
        <p:nvSpPr>
          <p:cNvPr id="186" name="Google Shape;186;g6e6503ade3_0_10"/>
          <p:cNvSpPr txBox="1"/>
          <p:nvPr>
            <p:ph idx="1" type="body"/>
          </p:nvPr>
        </p:nvSpPr>
        <p:spPr>
          <a:xfrm>
            <a:off x="252919" y="1242568"/>
            <a:ext cx="11319900" cy="5008200"/>
          </a:xfrm>
          <a:prstGeom prst="rect">
            <a:avLst/>
          </a:prstGeom>
          <a:noFill/>
          <a:ln>
            <a:noFill/>
          </a:ln>
        </p:spPr>
        <p:txBody>
          <a:bodyPr anchorCtr="0" anchor="ctr" bIns="45700" lIns="91425" spcFirstLastPara="1" rIns="91425" wrap="square" tIns="45700">
            <a:noAutofit/>
          </a:bodyPr>
          <a:lstStyle/>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Communication Before Contract Formation</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Once awarded and posted: Agency may now communicate directly with the vendor without violating procurement code/rules to develop contract draft</a:t>
            </a:r>
            <a:endParaRPr sz="1400">
              <a:solidFill>
                <a:schemeClr val="dk1"/>
              </a:solidFill>
              <a:latin typeface="Arial"/>
              <a:ea typeface="Arial"/>
              <a:cs typeface="Arial"/>
              <a:sym typeface="Arial"/>
            </a:endParaRPr>
          </a:p>
          <a:p>
            <a:pPr indent="-317500" lvl="3" marL="1828800" rtl="0" algn="l">
              <a:lnSpc>
                <a:spcPct val="115000"/>
              </a:lnSpc>
              <a:spcBef>
                <a:spcPts val="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Purpose is to tailor contract to vendor e.g. Scope of Work, payments, terms and conditions (only exceptions submitted with proposal will be considered), etc.</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Contract Term</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Five (5) years is standard unless authorized by CPO and specific within the solicitation</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Contract Price</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Pricing generally guaranteed for one (1) year. Any subsequent change must be guaranteed for the same duration.</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Any pricing adjustment after first year that is above any standard industry increase must be justified by cost or pricing data to support additional increase</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Increases may only be done in accordance with the terms of the contract</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May offer discount at any time to increase sales or incentives for additional purchases</a:t>
            </a:r>
            <a:endParaRPr sz="1400">
              <a:solidFill>
                <a:schemeClr val="dk1"/>
              </a:solidFill>
              <a:latin typeface="Arial"/>
              <a:ea typeface="Arial"/>
              <a:cs typeface="Arial"/>
              <a:sym typeface="Arial"/>
            </a:endParaRPr>
          </a:p>
          <a:p>
            <a:pPr indent="-317500" lvl="3" marL="1828800" rtl="0" algn="l">
              <a:lnSpc>
                <a:spcPct val="115000"/>
              </a:lnSpc>
              <a:spcBef>
                <a:spcPts val="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The offering of additional discounts and/or incentives may be temporary e.g. When a higher price is agreed to, it must be guaranteed that there will be no increase for another year, however, a vendor may offer a thirty day reduction in price as an incentive and then it cost will return back to the standard pricing. The vendor doesn’t have to worry about a lower price being guaranteed for a year.</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Communication After Contract Formation</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Establish performance reviews e.g. quarterly, monthly, etc. to review the contract and go over any changes.</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g6e6503ade3_0_20"/>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5. Contract Management &amp; Closeout (</a:t>
            </a:r>
            <a:r>
              <a:rPr lang="en-US"/>
              <a:t>cont.)</a:t>
            </a:r>
            <a:endParaRPr/>
          </a:p>
        </p:txBody>
      </p:sp>
      <p:sp>
        <p:nvSpPr>
          <p:cNvPr id="192" name="Google Shape;192;g6e6503ade3_0_20"/>
          <p:cNvSpPr txBox="1"/>
          <p:nvPr>
            <p:ph idx="1" type="body"/>
          </p:nvPr>
        </p:nvSpPr>
        <p:spPr>
          <a:xfrm>
            <a:off x="252919" y="1242568"/>
            <a:ext cx="11319900" cy="5008200"/>
          </a:xfrm>
          <a:prstGeom prst="rect">
            <a:avLst/>
          </a:prstGeom>
          <a:noFill/>
          <a:ln>
            <a:noFill/>
          </a:ln>
        </p:spPr>
        <p:txBody>
          <a:bodyPr anchorCtr="0" anchor="ctr" bIns="45700" lIns="91425" spcFirstLastPara="1" rIns="91425" wrap="square" tIns="45700">
            <a:noAutofit/>
          </a:bodyPr>
          <a:lstStyle/>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Termination</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b="1" lang="en-US" sz="1400">
                <a:solidFill>
                  <a:schemeClr val="dk1"/>
                </a:solidFill>
                <a:latin typeface="Arial"/>
                <a:ea typeface="Arial"/>
                <a:cs typeface="Arial"/>
                <a:sym typeface="Arial"/>
              </a:rPr>
              <a:t>Without Cause</a:t>
            </a:r>
            <a:r>
              <a:rPr lang="en-US" sz="1400">
                <a:solidFill>
                  <a:schemeClr val="dk1"/>
                </a:solidFill>
                <a:latin typeface="Arial"/>
                <a:ea typeface="Arial"/>
                <a:cs typeface="Arial"/>
                <a:sym typeface="Arial"/>
              </a:rPr>
              <a:t>: May be terminated at any time by the State at any time in advance of the expiration date provided the State provides a thirty (30) day written notice to the contractor.</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b="1" lang="en-US" sz="1400">
                <a:solidFill>
                  <a:schemeClr val="dk1"/>
                </a:solidFill>
                <a:latin typeface="Arial"/>
                <a:ea typeface="Arial"/>
                <a:cs typeface="Arial"/>
                <a:sym typeface="Arial"/>
              </a:rPr>
              <a:t>With Cause</a:t>
            </a:r>
            <a:r>
              <a:rPr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May be terminated by either party in advance of the expiration date, upon written notice given to the other party.  The notified party will be given ten (10) days to correct and cease violations after which the contract may be terminated for cause immediately</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b="1" lang="en-US" sz="1400">
                <a:solidFill>
                  <a:schemeClr val="dk1"/>
                </a:solidFill>
                <a:latin typeface="Arial"/>
                <a:ea typeface="Arial"/>
                <a:cs typeface="Arial"/>
                <a:sym typeface="Arial"/>
              </a:rPr>
              <a:t>Natural Expiration - End Date</a:t>
            </a:r>
            <a:r>
              <a:rPr lang="en-US" sz="1400">
                <a:solidFill>
                  <a:schemeClr val="dk1"/>
                </a:solidFill>
                <a:latin typeface="Arial"/>
                <a:ea typeface="Arial"/>
                <a:cs typeface="Arial"/>
                <a:sym typeface="Arial"/>
              </a:rPr>
              <a:t>: A contract that merely meets its anticipated end date according to the agreed to contract term.</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Close-Out</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Payments: ensure all invoices are processed and complete.  FINET keeps a contract open in the system for 90 days to allow for payments to contractor.</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AutoNum type="alphaLcPeriod"/>
            </a:pPr>
            <a:r>
              <a:rPr lang="en-US" sz="1400">
                <a:solidFill>
                  <a:schemeClr val="dk1"/>
                </a:solidFill>
                <a:latin typeface="Arial"/>
                <a:ea typeface="Arial"/>
                <a:cs typeface="Arial"/>
                <a:sym typeface="Arial"/>
              </a:rPr>
              <a:t>New Solicitation</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At least six (6) months prior to the natural expiration of the contract, agency should determine whether they will let it expire, or require a new solicitation to continue receiving services/goods.</a:t>
            </a:r>
            <a:endParaRPr sz="1400">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No solicitation</a:t>
            </a:r>
            <a:endParaRPr sz="1400">
              <a:solidFill>
                <a:schemeClr val="dk1"/>
              </a:solidFill>
              <a:latin typeface="Arial"/>
              <a:ea typeface="Arial"/>
              <a:cs typeface="Arial"/>
              <a:sym typeface="Arial"/>
            </a:endParaRPr>
          </a:p>
          <a:p>
            <a:pPr indent="-317500" lvl="3" marL="1828800" rtl="0" algn="l">
              <a:lnSpc>
                <a:spcPct val="115000"/>
              </a:lnSpc>
              <a:spcBef>
                <a:spcPts val="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Inform Purchasing the contract will expire and not be re-solicited</a:t>
            </a:r>
            <a:endParaRPr>
              <a:solidFill>
                <a:schemeClr val="dk1"/>
              </a:solidFill>
              <a:latin typeface="Arial"/>
              <a:ea typeface="Arial"/>
              <a:cs typeface="Arial"/>
              <a:sym typeface="Arial"/>
            </a:endParaRPr>
          </a:p>
          <a:p>
            <a:pPr indent="-317500" lvl="2" marL="1371600" rtl="0" algn="l">
              <a:lnSpc>
                <a:spcPct val="115000"/>
              </a:lnSpc>
              <a:spcBef>
                <a:spcPts val="0"/>
              </a:spcBef>
              <a:spcAft>
                <a:spcPts val="0"/>
              </a:spcAft>
              <a:buClr>
                <a:schemeClr val="dk1"/>
              </a:buClr>
              <a:buSzPts val="1400"/>
              <a:buFont typeface="Arial"/>
              <a:buAutoNum type="romanLcPeriod"/>
            </a:pPr>
            <a:r>
              <a:rPr lang="en-US" sz="1400">
                <a:solidFill>
                  <a:schemeClr val="dk1"/>
                </a:solidFill>
                <a:latin typeface="Arial"/>
                <a:ea typeface="Arial"/>
                <a:cs typeface="Arial"/>
                <a:sym typeface="Arial"/>
              </a:rPr>
              <a:t>NEW solicitation</a:t>
            </a:r>
            <a:endParaRPr sz="1400">
              <a:solidFill>
                <a:schemeClr val="dk1"/>
              </a:solidFill>
              <a:latin typeface="Arial"/>
              <a:ea typeface="Arial"/>
              <a:cs typeface="Arial"/>
              <a:sym typeface="Arial"/>
            </a:endParaRPr>
          </a:p>
          <a:p>
            <a:pPr indent="-317500" lvl="3" marL="1828800" rtl="0" algn="l">
              <a:lnSpc>
                <a:spcPct val="115000"/>
              </a:lnSpc>
              <a:spcBef>
                <a:spcPts val="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Inform Purchasing a new solicitation will be needed to replace the expiring contract</a:t>
            </a:r>
            <a:endParaRPr>
              <a:solidFill>
                <a:schemeClr val="dk1"/>
              </a:solidFill>
              <a:latin typeface="Arial"/>
              <a:ea typeface="Arial"/>
              <a:cs typeface="Arial"/>
              <a:sym typeface="Arial"/>
            </a:endParaRPr>
          </a:p>
          <a:p>
            <a:pPr indent="-317500" lvl="3" marL="1828800" rtl="0" algn="l">
              <a:lnSpc>
                <a:spcPct val="115000"/>
              </a:lnSpc>
              <a:spcBef>
                <a:spcPts val="0"/>
              </a:spcBef>
              <a:spcAft>
                <a:spcPts val="0"/>
              </a:spcAft>
              <a:buClr>
                <a:schemeClr val="dk1"/>
              </a:buClr>
              <a:buSzPts val="1400"/>
              <a:buFont typeface="Arial"/>
              <a:buAutoNum type="arabicPeriod"/>
            </a:pPr>
            <a:r>
              <a:rPr b="1" lang="en-US" u="sng">
                <a:solidFill>
                  <a:schemeClr val="dk1"/>
                </a:solidFill>
                <a:latin typeface="Arial"/>
                <a:ea typeface="Arial"/>
                <a:cs typeface="Arial"/>
                <a:sym typeface="Arial"/>
              </a:rPr>
              <a:t>Start back at Step 1 - Identify the Need</a:t>
            </a:r>
            <a:endParaRPr sz="1480"/>
          </a:p>
          <a:p>
            <a:pPr indent="0" lvl="1" marL="502919" rtl="0" algn="l">
              <a:lnSpc>
                <a:spcPct val="80000"/>
              </a:lnSpc>
              <a:spcBef>
                <a:spcPts val="500"/>
              </a:spcBef>
              <a:spcAft>
                <a:spcPts val="0"/>
              </a:spcAft>
              <a:buSzPts val="1665"/>
              <a:buNone/>
            </a:pPr>
            <a:r>
              <a:t/>
            </a:r>
            <a:endParaRPr sz="166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
          <p:cNvSpPr txBox="1"/>
          <p:nvPr>
            <p:ph type="title"/>
          </p:nvPr>
        </p:nvSpPr>
        <p:spPr>
          <a:xfrm>
            <a:off x="252919" y="390526"/>
            <a:ext cx="5814506" cy="7524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3367"/>
              </a:buClr>
              <a:buSzPts val="3600"/>
              <a:buFont typeface="Quattrocento Sans"/>
              <a:buNone/>
            </a:pPr>
            <a:r>
              <a:rPr lang="en-US"/>
              <a:t>When to use:</a:t>
            </a:r>
            <a:endParaRPr/>
          </a:p>
        </p:txBody>
      </p:sp>
      <p:sp>
        <p:nvSpPr>
          <p:cNvPr id="100" name="Google Shape;100;p2"/>
          <p:cNvSpPr txBox="1"/>
          <p:nvPr>
            <p:ph idx="1" type="body"/>
          </p:nvPr>
        </p:nvSpPr>
        <p:spPr>
          <a:xfrm>
            <a:off x="252919" y="1242568"/>
            <a:ext cx="11319956" cy="46057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A </a:t>
            </a:r>
            <a:r>
              <a:rPr b="1" lang="en-US" sz="2800" u="sng"/>
              <a:t>Request for Proposals (RFP)</a:t>
            </a:r>
            <a:r>
              <a:rPr lang="en-US" sz="2800"/>
              <a:t> process should be used when subjective elements as quality, warranty, experience, etc. are more important than awarding to the lowest cost vendor who meets your minimum requirements.</a:t>
            </a:r>
            <a:endParaRPr sz="2800"/>
          </a:p>
          <a:p>
            <a:pPr indent="0" lvl="0" marL="0" rtl="0" algn="l">
              <a:lnSpc>
                <a:spcPct val="90000"/>
              </a:lnSpc>
              <a:spcBef>
                <a:spcPts val="0"/>
              </a:spcBef>
              <a:spcAft>
                <a:spcPts val="0"/>
              </a:spcAft>
              <a:buSzPts val="2800"/>
              <a:buNone/>
            </a:pPr>
            <a:r>
              <a:t/>
            </a:r>
            <a:endParaRPr sz="2800"/>
          </a:p>
          <a:p>
            <a:pPr indent="0" lvl="0" marL="0" rtl="0" algn="l">
              <a:spcBef>
                <a:spcPts val="0"/>
              </a:spcBef>
              <a:spcAft>
                <a:spcPts val="0"/>
              </a:spcAft>
              <a:buSzPts val="2800"/>
              <a:buNone/>
            </a:pPr>
            <a:r>
              <a:rPr lang="en-US" sz="2800"/>
              <a:t>Discuss with Purchasing whether an RFP is the right process moving forward. </a:t>
            </a:r>
            <a:endParaRPr sz="2800"/>
          </a:p>
          <a:p>
            <a:pPr indent="0" lvl="0" marL="0" rtl="0" algn="l">
              <a:spcBef>
                <a:spcPts val="0"/>
              </a:spcBef>
              <a:spcAft>
                <a:spcPts val="0"/>
              </a:spcAft>
              <a:buSzPts val="2800"/>
              <a:buNone/>
            </a:pPr>
            <a:r>
              <a:t/>
            </a:r>
            <a:endParaRPr sz="2800"/>
          </a:p>
          <a:p>
            <a:pPr indent="0" lvl="0" marL="0" rtl="0" algn="l">
              <a:spcBef>
                <a:spcPts val="0"/>
              </a:spcBef>
              <a:spcAft>
                <a:spcPts val="0"/>
              </a:spcAft>
              <a:buSzPts val="2800"/>
              <a:buNone/>
            </a:pPr>
            <a:r>
              <a:rPr lang="en-US" sz="2800"/>
              <a:t>The RFP process evaluates a combination of mandatory minimum requirements, subjective evaluation criteria, and cost in identifying and awarding the contract to the best value vendor.</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3"/>
          <p:cNvSpPr txBox="1"/>
          <p:nvPr>
            <p:ph type="title"/>
          </p:nvPr>
        </p:nvSpPr>
        <p:spPr>
          <a:xfrm>
            <a:off x="252918" y="390526"/>
            <a:ext cx="9055973" cy="7524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3367"/>
              </a:buClr>
              <a:buSzPts val="3600"/>
              <a:buFont typeface="Quattrocento Sans"/>
              <a:buNone/>
            </a:pPr>
            <a:r>
              <a:rPr lang="en-US"/>
              <a:t>Main Components of an RFP Include:</a:t>
            </a:r>
            <a:endParaRPr/>
          </a:p>
        </p:txBody>
      </p:sp>
      <p:sp>
        <p:nvSpPr>
          <p:cNvPr id="106" name="Google Shape;106;p3"/>
          <p:cNvSpPr txBox="1"/>
          <p:nvPr>
            <p:ph idx="1" type="body"/>
          </p:nvPr>
        </p:nvSpPr>
        <p:spPr>
          <a:xfrm>
            <a:off x="252919" y="1372455"/>
            <a:ext cx="11319900" cy="4605900"/>
          </a:xfrm>
          <a:prstGeom prst="rect">
            <a:avLst/>
          </a:prstGeom>
          <a:noFill/>
          <a:ln>
            <a:noFill/>
          </a:ln>
        </p:spPr>
        <p:txBody>
          <a:bodyPr anchorCtr="0" anchor="ctr" bIns="45700" lIns="91425" spcFirstLastPara="1" rIns="91425" wrap="square" tIns="45700">
            <a:normAutofit/>
          </a:bodyPr>
          <a:lstStyle/>
          <a:p>
            <a:pPr indent="0" lvl="0" marL="182880" rtl="0" algn="l">
              <a:lnSpc>
                <a:spcPct val="90000"/>
              </a:lnSpc>
              <a:spcBef>
                <a:spcPts val="1200"/>
              </a:spcBef>
              <a:spcAft>
                <a:spcPts val="0"/>
              </a:spcAft>
              <a:buNone/>
            </a:pPr>
            <a:r>
              <a:t/>
            </a:r>
            <a:endParaRPr sz="2600"/>
          </a:p>
          <a:p>
            <a:pPr indent="0" lvl="0" marL="182880" rtl="0" algn="l">
              <a:lnSpc>
                <a:spcPct val="90000"/>
              </a:lnSpc>
              <a:spcBef>
                <a:spcPts val="1200"/>
              </a:spcBef>
              <a:spcAft>
                <a:spcPts val="0"/>
              </a:spcAft>
              <a:buNone/>
            </a:pPr>
            <a:r>
              <a:t/>
            </a:r>
            <a:endParaRPr/>
          </a:p>
        </p:txBody>
      </p:sp>
      <p:grpSp>
        <p:nvGrpSpPr>
          <p:cNvPr id="107" name="Google Shape;107;p3"/>
          <p:cNvGrpSpPr/>
          <p:nvPr/>
        </p:nvGrpSpPr>
        <p:grpSpPr>
          <a:xfrm>
            <a:off x="2783357" y="1062012"/>
            <a:ext cx="5959850" cy="5226697"/>
            <a:chOff x="2820225" y="891450"/>
            <a:chExt cx="3175200" cy="3175200"/>
          </a:xfrm>
        </p:grpSpPr>
        <p:sp>
          <p:nvSpPr>
            <p:cNvPr id="108" name="Google Shape;108;p3"/>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3"/>
            <p:cNvSpPr/>
            <p:nvPr/>
          </p:nvSpPr>
          <p:spPr>
            <a:xfrm rot="10800000">
              <a:off x="3175023" y="1179900"/>
              <a:ext cx="450600" cy="450600"/>
            </a:xfrm>
            <a:prstGeom prst="rtTriangle">
              <a:avLst/>
            </a:prstGeom>
            <a:solidFill>
              <a:srgbClr val="83E3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 name="Google Shape;110;p3"/>
          <p:cNvSpPr/>
          <p:nvPr/>
        </p:nvSpPr>
        <p:spPr>
          <a:xfrm>
            <a:off x="5207861" y="1062008"/>
            <a:ext cx="1776300" cy="839700"/>
          </a:xfrm>
          <a:prstGeom prst="rect">
            <a:avLst/>
          </a:prstGeom>
          <a:solidFill>
            <a:srgbClr val="1B786E"/>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1) </a:t>
            </a:r>
            <a:r>
              <a:rPr lang="en-US" sz="1600">
                <a:solidFill>
                  <a:srgbClr val="FFFFFF"/>
                </a:solidFill>
                <a:latin typeface="Roboto"/>
                <a:ea typeface="Roboto"/>
                <a:cs typeface="Roboto"/>
                <a:sym typeface="Roboto"/>
              </a:rPr>
              <a:t>Identifying  the Need</a:t>
            </a:r>
            <a:endParaRPr sz="1600">
              <a:solidFill>
                <a:srgbClr val="FFFFFF"/>
              </a:solidFill>
            </a:endParaRPr>
          </a:p>
        </p:txBody>
      </p:sp>
      <p:sp>
        <p:nvSpPr>
          <p:cNvPr id="111" name="Google Shape;111;p3"/>
          <p:cNvSpPr/>
          <p:nvPr/>
        </p:nvSpPr>
        <p:spPr>
          <a:xfrm>
            <a:off x="1934800" y="2445025"/>
            <a:ext cx="2104200" cy="839700"/>
          </a:xfrm>
          <a:prstGeom prst="rect">
            <a:avLst/>
          </a:prstGeom>
          <a:solidFill>
            <a:srgbClr val="1B786E"/>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5) Contract Management &amp; Closeout</a:t>
            </a:r>
            <a:endParaRPr sz="1600">
              <a:solidFill>
                <a:srgbClr val="FFFFFF"/>
              </a:solidFill>
            </a:endParaRPr>
          </a:p>
        </p:txBody>
      </p:sp>
      <p:sp>
        <p:nvSpPr>
          <p:cNvPr id="112" name="Google Shape;112;p3"/>
          <p:cNvSpPr/>
          <p:nvPr/>
        </p:nvSpPr>
        <p:spPr>
          <a:xfrm>
            <a:off x="6350600" y="5222650"/>
            <a:ext cx="1776300" cy="752400"/>
          </a:xfrm>
          <a:prstGeom prst="rect">
            <a:avLst/>
          </a:prstGeom>
          <a:solidFill>
            <a:srgbClr val="1B786E"/>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3) RFP Publication</a:t>
            </a:r>
            <a:endParaRPr sz="1600">
              <a:solidFill>
                <a:srgbClr val="FFFFFF"/>
              </a:solidFill>
            </a:endParaRPr>
          </a:p>
        </p:txBody>
      </p:sp>
      <p:sp>
        <p:nvSpPr>
          <p:cNvPr id="113" name="Google Shape;113;p3"/>
          <p:cNvSpPr/>
          <p:nvPr/>
        </p:nvSpPr>
        <p:spPr>
          <a:xfrm>
            <a:off x="2568475" y="4790275"/>
            <a:ext cx="2183400" cy="839700"/>
          </a:xfrm>
          <a:prstGeom prst="rect">
            <a:avLst/>
          </a:prstGeom>
          <a:solidFill>
            <a:srgbClr val="1B786E"/>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4) Evaluating Proposals &amp; Award</a:t>
            </a:r>
            <a:endParaRPr sz="1600">
              <a:solidFill>
                <a:srgbClr val="FFFFFF"/>
              </a:solidFill>
            </a:endParaRPr>
          </a:p>
        </p:txBody>
      </p:sp>
      <p:sp>
        <p:nvSpPr>
          <p:cNvPr id="114" name="Google Shape;114;p3"/>
          <p:cNvSpPr/>
          <p:nvPr/>
        </p:nvSpPr>
        <p:spPr>
          <a:xfrm>
            <a:off x="7654651" y="3009204"/>
            <a:ext cx="1776300" cy="839700"/>
          </a:xfrm>
          <a:prstGeom prst="rect">
            <a:avLst/>
          </a:prstGeom>
          <a:solidFill>
            <a:srgbClr val="1B786E"/>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2) RFP Development</a:t>
            </a:r>
            <a:endParaRPr sz="1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5"/>
          <p:cNvSpPr txBox="1"/>
          <p:nvPr>
            <p:ph type="title"/>
          </p:nvPr>
        </p:nvSpPr>
        <p:spPr>
          <a:xfrm>
            <a:off x="252919" y="390526"/>
            <a:ext cx="8786150" cy="752474"/>
          </a:xfrm>
          <a:prstGeom prst="rect">
            <a:avLst/>
          </a:prstGeom>
          <a:noFill/>
          <a:ln>
            <a:noFill/>
          </a:ln>
        </p:spPr>
        <p:txBody>
          <a:bodyPr anchorCtr="0" anchor="ctr" bIns="45700" lIns="91425" spcFirstLastPara="1" rIns="91425" wrap="square" tIns="45700">
            <a:normAutofit/>
          </a:bodyPr>
          <a:lstStyle/>
          <a:p>
            <a:pPr indent="-457200" lvl="0" marL="457200" rtl="0" algn="l">
              <a:lnSpc>
                <a:spcPct val="90000"/>
              </a:lnSpc>
              <a:spcBef>
                <a:spcPts val="0"/>
              </a:spcBef>
              <a:spcAft>
                <a:spcPts val="0"/>
              </a:spcAft>
              <a:buSzPts val="3600"/>
              <a:buAutoNum type="arabicPeriod"/>
            </a:pPr>
            <a:r>
              <a:rPr lang="en-US"/>
              <a:t>Identifying the Need </a:t>
            </a:r>
            <a:endParaRPr/>
          </a:p>
        </p:txBody>
      </p:sp>
      <p:sp>
        <p:nvSpPr>
          <p:cNvPr id="120" name="Google Shape;120;p5"/>
          <p:cNvSpPr txBox="1"/>
          <p:nvPr>
            <p:ph idx="1" type="body"/>
          </p:nvPr>
        </p:nvSpPr>
        <p:spPr>
          <a:xfrm>
            <a:off x="252919" y="1242568"/>
            <a:ext cx="11319956" cy="4605782"/>
          </a:xfrm>
          <a:prstGeom prst="rect">
            <a:avLst/>
          </a:prstGeom>
          <a:noFill/>
          <a:ln>
            <a:noFill/>
          </a:ln>
        </p:spPr>
        <p:txBody>
          <a:bodyPr anchorCtr="0" anchor="ctr" bIns="45700" lIns="91425" spcFirstLastPara="1" rIns="91425" wrap="square" tIns="45700">
            <a:normAutofit/>
          </a:bodyPr>
          <a:lstStyle/>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Issue/Problem to be addressed</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Range of potential vendors (including incumbent if current contract)</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RFP Timeline</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solicitation draft, posting, evaluation, and anticipated contract award</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Deadlines that may impact anticipated timeline</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expiring contracts so there is no lapse in service</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does contract need to be executed at certain date to receive specific funding</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does service need to commence at a specific time e.g. get excavation work done before winter.</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Stakeholders and evaluation committee</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Involve necessary stakeholders throughout the entire process. </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u="sng">
                <a:solidFill>
                  <a:schemeClr val="dk1"/>
                </a:solidFill>
                <a:latin typeface="Arial"/>
                <a:ea typeface="Arial"/>
                <a:cs typeface="Arial"/>
                <a:sym typeface="Arial"/>
              </a:rPr>
              <a:t>Common Stakeholders:</a:t>
            </a:r>
            <a:r>
              <a:rPr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Finance, Technology Division, End Users, Users Impacted by the Procurement, etc.</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6"/>
          <p:cNvSpPr txBox="1"/>
          <p:nvPr>
            <p:ph type="title"/>
          </p:nvPr>
        </p:nvSpPr>
        <p:spPr>
          <a:xfrm>
            <a:off x="252918" y="390526"/>
            <a:ext cx="11094636" cy="7524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3367"/>
              </a:buClr>
              <a:buSzPts val="3600"/>
              <a:buFont typeface="Quattrocento Sans"/>
              <a:buNone/>
            </a:pPr>
            <a:r>
              <a:rPr lang="en-US"/>
              <a:t>2. RFP Development and Sections</a:t>
            </a:r>
            <a:endParaRPr/>
          </a:p>
        </p:txBody>
      </p:sp>
      <p:sp>
        <p:nvSpPr>
          <p:cNvPr id="126" name="Google Shape;126;p6"/>
          <p:cNvSpPr txBox="1"/>
          <p:nvPr>
            <p:ph idx="1" type="body"/>
          </p:nvPr>
        </p:nvSpPr>
        <p:spPr>
          <a:xfrm>
            <a:off x="252919" y="1242568"/>
            <a:ext cx="11319956" cy="5008330"/>
          </a:xfrm>
          <a:prstGeom prst="rect">
            <a:avLst/>
          </a:prstGeom>
          <a:noFill/>
          <a:ln>
            <a:noFill/>
          </a:ln>
        </p:spPr>
        <p:txBody>
          <a:bodyPr anchorCtr="0" anchor="ctr" bIns="45700" lIns="91425" spcFirstLastPara="1" rIns="91425" wrap="square" tIns="45700">
            <a:normAutofit/>
          </a:bodyPr>
          <a:lstStyle/>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Introduction</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Statement of Purpose</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Background Information</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Terms &amp; Conditions</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Scope of Work</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Evaluation Criteria </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Mandatory Minimums (objective criteria)</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Technical (subjective criteria)</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Cost</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Budget (optional)</a:t>
            </a:r>
            <a:endParaRPr sz="20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a:solidFill>
                <a:schemeClr val="dk1"/>
              </a:solidFill>
              <a:latin typeface="Arial"/>
              <a:ea typeface="Arial"/>
              <a:cs typeface="Arial"/>
              <a:sym typeface="Arial"/>
            </a:endParaRPr>
          </a:p>
          <a:p>
            <a:pPr indent="0" lvl="0" marL="0" rtl="0" algn="l">
              <a:lnSpc>
                <a:spcPct val="80000"/>
              </a:lnSpc>
              <a:spcBef>
                <a:spcPts val="500"/>
              </a:spcBef>
              <a:spcAft>
                <a:spcPts val="0"/>
              </a:spcAft>
              <a:buNone/>
            </a:pPr>
            <a:r>
              <a:rPr lang="en-US" u="sng">
                <a:latin typeface="Arial"/>
                <a:ea typeface="Arial"/>
                <a:cs typeface="Arial"/>
                <a:sym typeface="Arial"/>
              </a:rPr>
              <a:t>Helpful Creation Docs</a:t>
            </a:r>
            <a:r>
              <a:rPr lang="en-US">
                <a:latin typeface="Arial"/>
                <a:ea typeface="Arial"/>
                <a:cs typeface="Arial"/>
                <a:sym typeface="Arial"/>
              </a:rPr>
              <a:t> - For Purchasing templates and docs to assist with development, please visit </a:t>
            </a:r>
            <a:r>
              <a:rPr lang="en-US" u="sng">
                <a:solidFill>
                  <a:srgbClr val="4A86E8"/>
                </a:solidFill>
                <a:latin typeface="Arial"/>
                <a:ea typeface="Arial"/>
                <a:cs typeface="Arial"/>
                <a:sym typeface="Arial"/>
                <a:hlinkClick r:id="rId3"/>
              </a:rPr>
              <a:t>https://purchasing.utah.gov/forms/</a:t>
            </a:r>
            <a:endParaRPr>
              <a:solidFill>
                <a:srgbClr val="4A86E8"/>
              </a:solidFill>
              <a:latin typeface="Arial"/>
              <a:ea typeface="Arial"/>
              <a:cs typeface="Arial"/>
              <a:sym typeface="Arial"/>
            </a:endParaRPr>
          </a:p>
          <a:p>
            <a:pPr indent="0" lvl="0" marL="0" rtl="0" algn="l">
              <a:lnSpc>
                <a:spcPct val="115000"/>
              </a:lnSpc>
              <a:spcBef>
                <a:spcPts val="0"/>
              </a:spcBef>
              <a:spcAft>
                <a:spcPts val="0"/>
              </a:spcAft>
              <a:buNone/>
            </a:pPr>
            <a:r>
              <a:t/>
            </a:r>
            <a:endParaRPr>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g6e6503ade3_2_678"/>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2. RFP Development and Sections (cont.)</a:t>
            </a:r>
            <a:endParaRPr/>
          </a:p>
        </p:txBody>
      </p:sp>
      <p:sp>
        <p:nvSpPr>
          <p:cNvPr id="132" name="Google Shape;132;g6e6503ade3_2_678"/>
          <p:cNvSpPr txBox="1"/>
          <p:nvPr>
            <p:ph idx="1" type="body"/>
          </p:nvPr>
        </p:nvSpPr>
        <p:spPr>
          <a:xfrm>
            <a:off x="140269" y="1242568"/>
            <a:ext cx="11319900" cy="5008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2000">
              <a:solidFill>
                <a:schemeClr val="dk1"/>
              </a:solidFill>
              <a:latin typeface="Arial"/>
              <a:ea typeface="Arial"/>
              <a:cs typeface="Arial"/>
              <a:sym typeface="Arial"/>
            </a:endParaRPr>
          </a:p>
          <a:p>
            <a:pPr indent="0" lvl="0" marL="0" rtl="0" algn="l">
              <a:lnSpc>
                <a:spcPct val="80000"/>
              </a:lnSpc>
              <a:spcBef>
                <a:spcPts val="500"/>
              </a:spcBef>
              <a:spcAft>
                <a:spcPts val="0"/>
              </a:spcAft>
              <a:buNone/>
            </a:pPr>
            <a:r>
              <a:rPr lang="en-US" u="sng">
                <a:latin typeface="Arial"/>
                <a:ea typeface="Arial"/>
                <a:cs typeface="Arial"/>
                <a:sym typeface="Arial"/>
              </a:rPr>
              <a:t>Tips</a:t>
            </a:r>
            <a:r>
              <a:rPr lang="en-US">
                <a:latin typeface="Arial"/>
                <a:ea typeface="Arial"/>
                <a:cs typeface="Arial"/>
                <a:sym typeface="Arial"/>
              </a:rPr>
              <a:t> - </a:t>
            </a:r>
            <a:endParaRPr>
              <a:latin typeface="Arial"/>
              <a:ea typeface="Arial"/>
              <a:cs typeface="Arial"/>
              <a:sym typeface="Arial"/>
            </a:endParaRPr>
          </a:p>
          <a:p>
            <a:pPr indent="-342900" lvl="0" marL="457200" rtl="0" algn="l">
              <a:lnSpc>
                <a:spcPct val="80000"/>
              </a:lnSpc>
              <a:spcBef>
                <a:spcPts val="500"/>
              </a:spcBef>
              <a:spcAft>
                <a:spcPts val="0"/>
              </a:spcAft>
              <a:buSzPts val="1800"/>
              <a:buFont typeface="Arial"/>
              <a:buChar char="●"/>
            </a:pPr>
            <a:r>
              <a:rPr lang="en-US">
                <a:latin typeface="Arial"/>
                <a:ea typeface="Arial"/>
                <a:cs typeface="Arial"/>
                <a:sym typeface="Arial"/>
              </a:rPr>
              <a:t>Do not draft a scope and criteria that instructs the vendor on </a:t>
            </a:r>
            <a:r>
              <a:rPr b="1" lang="en-US" u="sng">
                <a:latin typeface="Arial"/>
                <a:ea typeface="Arial"/>
                <a:cs typeface="Arial"/>
                <a:sym typeface="Arial"/>
              </a:rPr>
              <a:t>exactly</a:t>
            </a:r>
            <a:r>
              <a:rPr lang="en-US">
                <a:latin typeface="Arial"/>
                <a:ea typeface="Arial"/>
                <a:cs typeface="Arial"/>
                <a:sym typeface="Arial"/>
              </a:rPr>
              <a:t> how to solve your need/problem. That is more appropriate for an Invitation for Bid. </a:t>
            </a:r>
            <a:endParaRPr>
              <a:latin typeface="Arial"/>
              <a:ea typeface="Arial"/>
              <a:cs typeface="Arial"/>
              <a:sym typeface="Arial"/>
            </a:endParaRPr>
          </a:p>
          <a:p>
            <a:pPr indent="0" lvl="0" marL="457200" rtl="0" algn="l">
              <a:lnSpc>
                <a:spcPct val="80000"/>
              </a:lnSpc>
              <a:spcBef>
                <a:spcPts val="500"/>
              </a:spcBef>
              <a:spcAft>
                <a:spcPts val="0"/>
              </a:spcAft>
              <a:buNone/>
            </a:pPr>
            <a:r>
              <a:t/>
            </a:r>
            <a:endParaRPr>
              <a:latin typeface="Arial"/>
              <a:ea typeface="Arial"/>
              <a:cs typeface="Arial"/>
              <a:sym typeface="Arial"/>
            </a:endParaRPr>
          </a:p>
          <a:p>
            <a:pPr indent="-342900" lvl="0" marL="457200" rtl="0" algn="l">
              <a:lnSpc>
                <a:spcPct val="80000"/>
              </a:lnSpc>
              <a:spcBef>
                <a:spcPts val="500"/>
              </a:spcBef>
              <a:spcAft>
                <a:spcPts val="0"/>
              </a:spcAft>
              <a:buSzPts val="1800"/>
              <a:buFont typeface="Arial"/>
              <a:buChar char="●"/>
            </a:pPr>
            <a:r>
              <a:rPr lang="en-US">
                <a:latin typeface="Arial"/>
                <a:ea typeface="Arial"/>
                <a:cs typeface="Arial"/>
                <a:sym typeface="Arial"/>
              </a:rPr>
              <a:t>Draft the scope and requirements that allow vendors the ability to demonstrate how they are the “industry expert” for solving your need. </a:t>
            </a:r>
            <a:endParaRPr>
              <a:latin typeface="Arial"/>
              <a:ea typeface="Arial"/>
              <a:cs typeface="Arial"/>
              <a:sym typeface="Arial"/>
            </a:endParaRPr>
          </a:p>
          <a:p>
            <a:pPr indent="0" lvl="0" marL="457200" rtl="0" algn="l">
              <a:lnSpc>
                <a:spcPct val="80000"/>
              </a:lnSpc>
              <a:spcBef>
                <a:spcPts val="500"/>
              </a:spcBef>
              <a:spcAft>
                <a:spcPts val="0"/>
              </a:spcAft>
              <a:buNone/>
            </a:pPr>
            <a:r>
              <a:t/>
            </a:r>
            <a:endParaRPr>
              <a:latin typeface="Arial"/>
              <a:ea typeface="Arial"/>
              <a:cs typeface="Arial"/>
              <a:sym typeface="Arial"/>
            </a:endParaRPr>
          </a:p>
          <a:p>
            <a:pPr indent="-342900" lvl="0" marL="457200" rtl="0" algn="l">
              <a:lnSpc>
                <a:spcPct val="80000"/>
              </a:lnSpc>
              <a:spcBef>
                <a:spcPts val="500"/>
              </a:spcBef>
              <a:spcAft>
                <a:spcPts val="0"/>
              </a:spcAft>
              <a:buSzPts val="1800"/>
              <a:buFont typeface="Arial"/>
              <a:buChar char="●"/>
            </a:pPr>
            <a:r>
              <a:rPr lang="en-US">
                <a:latin typeface="Arial"/>
                <a:ea typeface="Arial"/>
                <a:cs typeface="Arial"/>
                <a:sym typeface="Arial"/>
              </a:rPr>
              <a:t>Consider incorporating minimum score </a:t>
            </a:r>
            <a:r>
              <a:rPr lang="en-US">
                <a:latin typeface="Arial"/>
                <a:ea typeface="Arial"/>
                <a:cs typeface="Arial"/>
                <a:sym typeface="Arial"/>
              </a:rPr>
              <a:t>thresholds</a:t>
            </a:r>
            <a:r>
              <a:rPr lang="en-US">
                <a:latin typeface="Arial"/>
                <a:ea typeface="Arial"/>
                <a:cs typeface="Arial"/>
                <a:sym typeface="Arial"/>
              </a:rPr>
              <a:t> for vendors to proceed forward throughout the evaluation stages and ultimately an award. </a:t>
            </a:r>
            <a:endParaRPr>
              <a:latin typeface="Arial"/>
              <a:ea typeface="Arial"/>
              <a:cs typeface="Arial"/>
              <a:sym typeface="Arial"/>
            </a:endParaRPr>
          </a:p>
          <a:p>
            <a:pPr indent="0" lvl="0" marL="457200" rtl="0" algn="l">
              <a:lnSpc>
                <a:spcPct val="80000"/>
              </a:lnSpc>
              <a:spcBef>
                <a:spcPts val="500"/>
              </a:spcBef>
              <a:spcAft>
                <a:spcPts val="0"/>
              </a:spcAft>
              <a:buNone/>
            </a:pPr>
            <a:r>
              <a:t/>
            </a:r>
            <a:endParaRPr>
              <a:latin typeface="Arial"/>
              <a:ea typeface="Arial"/>
              <a:cs typeface="Arial"/>
              <a:sym typeface="Arial"/>
            </a:endParaRPr>
          </a:p>
          <a:p>
            <a:pPr indent="-342900" lvl="0" marL="457200" rtl="0" algn="l">
              <a:lnSpc>
                <a:spcPct val="80000"/>
              </a:lnSpc>
              <a:spcBef>
                <a:spcPts val="500"/>
              </a:spcBef>
              <a:spcAft>
                <a:spcPts val="0"/>
              </a:spcAft>
              <a:buSzPts val="1800"/>
              <a:buFont typeface="Arial"/>
              <a:buChar char="●"/>
            </a:pPr>
            <a:r>
              <a:rPr lang="en-US">
                <a:latin typeface="Arial"/>
                <a:ea typeface="Arial"/>
                <a:cs typeface="Arial"/>
                <a:sym typeface="Arial"/>
              </a:rPr>
              <a:t>Technical (subjective) criteria should be weighted giving more </a:t>
            </a:r>
            <a:r>
              <a:rPr lang="en-US">
                <a:latin typeface="Arial"/>
                <a:ea typeface="Arial"/>
                <a:cs typeface="Arial"/>
                <a:sym typeface="Arial"/>
              </a:rPr>
              <a:t>evaluation</a:t>
            </a:r>
            <a:r>
              <a:rPr lang="en-US">
                <a:latin typeface="Arial"/>
                <a:ea typeface="Arial"/>
                <a:cs typeface="Arial"/>
                <a:sym typeface="Arial"/>
              </a:rPr>
              <a:t> points to those criteria determined to be more important. </a:t>
            </a:r>
            <a:endParaRPr>
              <a:latin typeface="Arial"/>
              <a:ea typeface="Arial"/>
              <a:cs typeface="Arial"/>
              <a:sym typeface="Arial"/>
            </a:endParaRPr>
          </a:p>
          <a:p>
            <a:pPr indent="0" lvl="0" marL="457200" rtl="0" algn="l">
              <a:lnSpc>
                <a:spcPct val="80000"/>
              </a:lnSpc>
              <a:spcBef>
                <a:spcPts val="500"/>
              </a:spcBef>
              <a:spcAft>
                <a:spcPts val="0"/>
              </a:spcAft>
              <a:buNone/>
            </a:pPr>
            <a:r>
              <a:t/>
            </a:r>
            <a:endParaRPr>
              <a:latin typeface="Arial"/>
              <a:ea typeface="Arial"/>
              <a:cs typeface="Arial"/>
              <a:sym typeface="Arial"/>
            </a:endParaRPr>
          </a:p>
          <a:p>
            <a:pPr indent="-342900" lvl="0" marL="457200" rtl="0" algn="l">
              <a:lnSpc>
                <a:spcPct val="80000"/>
              </a:lnSpc>
              <a:spcBef>
                <a:spcPts val="500"/>
              </a:spcBef>
              <a:spcAft>
                <a:spcPts val="0"/>
              </a:spcAft>
              <a:buSzPts val="1800"/>
              <a:buFont typeface="Arial"/>
              <a:buChar char="●"/>
            </a:pPr>
            <a:r>
              <a:rPr lang="en-US">
                <a:latin typeface="Arial"/>
                <a:ea typeface="Arial"/>
                <a:cs typeface="Arial"/>
                <a:sym typeface="Arial"/>
              </a:rPr>
              <a:t>To support the cost evaluation, include a Cost Form for vendors to </a:t>
            </a:r>
            <a:r>
              <a:rPr lang="en-US">
                <a:latin typeface="Arial"/>
                <a:ea typeface="Arial"/>
                <a:cs typeface="Arial"/>
                <a:sym typeface="Arial"/>
              </a:rPr>
              <a:t>uniformly</a:t>
            </a:r>
            <a:r>
              <a:rPr lang="en-US">
                <a:latin typeface="Arial"/>
                <a:ea typeface="Arial"/>
                <a:cs typeface="Arial"/>
                <a:sym typeface="Arial"/>
              </a:rPr>
              <a:t> submit pricing that can be compared among vendors. </a:t>
            </a:r>
            <a:endParaRPr>
              <a:latin typeface="Arial"/>
              <a:ea typeface="Arial"/>
              <a:cs typeface="Arial"/>
              <a:sym typeface="Arial"/>
            </a:endParaRPr>
          </a:p>
          <a:p>
            <a:pPr indent="0" lvl="0" marL="457200" rtl="0" algn="l">
              <a:lnSpc>
                <a:spcPct val="80000"/>
              </a:lnSpc>
              <a:spcBef>
                <a:spcPts val="500"/>
              </a:spcBef>
              <a:spcAft>
                <a:spcPts val="0"/>
              </a:spcAft>
              <a:buNone/>
            </a:pPr>
            <a:r>
              <a:t/>
            </a:r>
            <a:endParaRPr>
              <a:latin typeface="Arial"/>
              <a:ea typeface="Arial"/>
              <a:cs typeface="Arial"/>
              <a:sym typeface="Arial"/>
            </a:endParaRPr>
          </a:p>
          <a:p>
            <a:pPr indent="0" lvl="0" marL="0" rtl="0" algn="l">
              <a:lnSpc>
                <a:spcPct val="80000"/>
              </a:lnSpc>
              <a:spcBef>
                <a:spcPts val="500"/>
              </a:spcBef>
              <a:spcAft>
                <a:spcPts val="0"/>
              </a:spcAft>
              <a:buNone/>
            </a:pPr>
            <a:r>
              <a:t/>
            </a:r>
            <a:endParaRPr>
              <a:solidFill>
                <a:srgbClr val="4A86E8"/>
              </a:solidFill>
              <a:latin typeface="Arial"/>
              <a:ea typeface="Arial"/>
              <a:cs typeface="Arial"/>
              <a:sym typeface="Arial"/>
            </a:endParaRPr>
          </a:p>
          <a:p>
            <a:pPr indent="0" lvl="0" marL="0" rtl="0" algn="l">
              <a:lnSpc>
                <a:spcPct val="80000"/>
              </a:lnSpc>
              <a:spcBef>
                <a:spcPts val="500"/>
              </a:spcBef>
              <a:spcAft>
                <a:spcPts val="0"/>
              </a:spcAft>
              <a:buNone/>
            </a:pPr>
            <a:r>
              <a:t/>
            </a:r>
            <a:endParaRPr>
              <a:solidFill>
                <a:srgbClr val="4A86E8"/>
              </a:solidFill>
              <a:latin typeface="Arial"/>
              <a:ea typeface="Arial"/>
              <a:cs typeface="Arial"/>
              <a:sym typeface="Arial"/>
            </a:endParaRPr>
          </a:p>
          <a:p>
            <a:pPr indent="0" lvl="0" marL="0" rtl="0" algn="l">
              <a:lnSpc>
                <a:spcPct val="80000"/>
              </a:lnSpc>
              <a:spcBef>
                <a:spcPts val="500"/>
              </a:spcBef>
              <a:spcAft>
                <a:spcPts val="0"/>
              </a:spcAft>
              <a:buNone/>
            </a:pPr>
            <a:r>
              <a:t/>
            </a:r>
            <a:endParaRPr>
              <a:solidFill>
                <a:srgbClr val="4A86E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g6e6503ade3_0_0"/>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3</a:t>
            </a:r>
            <a:r>
              <a:rPr lang="en-US"/>
              <a:t>. RFP Publication</a:t>
            </a:r>
            <a:endParaRPr/>
          </a:p>
        </p:txBody>
      </p:sp>
      <p:sp>
        <p:nvSpPr>
          <p:cNvPr id="138" name="Google Shape;138;g6e6503ade3_0_0"/>
          <p:cNvSpPr txBox="1"/>
          <p:nvPr>
            <p:ph idx="1" type="body"/>
          </p:nvPr>
        </p:nvSpPr>
        <p:spPr>
          <a:xfrm>
            <a:off x="252919" y="1242568"/>
            <a:ext cx="11319900" cy="5008200"/>
          </a:xfrm>
          <a:prstGeom prst="rect">
            <a:avLst/>
          </a:prstGeom>
          <a:noFill/>
          <a:ln>
            <a:noFill/>
          </a:ln>
        </p:spPr>
        <p:txBody>
          <a:bodyPr anchorCtr="0" anchor="ctr" bIns="45700" lIns="91425" spcFirstLastPara="1" rIns="91425" wrap="square" tIns="45700">
            <a:noAutofit/>
          </a:bodyPr>
          <a:lstStyle/>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Publicly Post</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Code requires a minimum 7-day posting.</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Post larger / </a:t>
            </a:r>
            <a:r>
              <a:rPr lang="en-US" sz="2000">
                <a:solidFill>
                  <a:schemeClr val="dk1"/>
                </a:solidFill>
                <a:latin typeface="Arial"/>
                <a:ea typeface="Arial"/>
                <a:cs typeface="Arial"/>
                <a:sym typeface="Arial"/>
              </a:rPr>
              <a:t>complicated</a:t>
            </a:r>
            <a:r>
              <a:rPr lang="en-US" sz="2000">
                <a:solidFill>
                  <a:schemeClr val="dk1"/>
                </a:solidFill>
                <a:latin typeface="Arial"/>
                <a:ea typeface="Arial"/>
                <a:cs typeface="Arial"/>
                <a:sym typeface="Arial"/>
              </a:rPr>
              <a:t> RFPs for a longer term.</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Do not close your posting on weekends, holidays (or </a:t>
            </a:r>
            <a:r>
              <a:rPr lang="en-US" sz="2000">
                <a:solidFill>
                  <a:schemeClr val="dk1"/>
                </a:solidFill>
                <a:latin typeface="Arial"/>
                <a:ea typeface="Arial"/>
                <a:cs typeface="Arial"/>
                <a:sym typeface="Arial"/>
              </a:rPr>
              <a:t>immediately</a:t>
            </a:r>
            <a:r>
              <a:rPr lang="en-US" sz="2000">
                <a:solidFill>
                  <a:schemeClr val="dk1"/>
                </a:solidFill>
                <a:latin typeface="Arial"/>
                <a:ea typeface="Arial"/>
                <a:cs typeface="Arial"/>
                <a:sym typeface="Arial"/>
              </a:rPr>
              <a:t> before or after), or a time you will not be in the office. </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Invite Vendors to Participate in your RFP</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When using U3P (Jaggaer) invite vendors by commodity code.</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Invite vendors via email and through your eProcurement System</a:t>
            </a:r>
            <a:endParaRPr sz="2000">
              <a:solidFill>
                <a:schemeClr val="dk1"/>
              </a:solidFill>
              <a:latin typeface="Arial"/>
              <a:ea typeface="Arial"/>
              <a:cs typeface="Arial"/>
              <a:sym typeface="Arial"/>
            </a:endParaRPr>
          </a:p>
          <a:p>
            <a:pPr indent="-355600" lvl="1" marL="914400" rtl="0" algn="l">
              <a:lnSpc>
                <a:spcPct val="115000"/>
              </a:lnSpc>
              <a:spcBef>
                <a:spcPts val="0"/>
              </a:spcBef>
              <a:spcAft>
                <a:spcPts val="0"/>
              </a:spcAft>
              <a:buClr>
                <a:schemeClr val="dk1"/>
              </a:buClr>
              <a:buSzPts val="2000"/>
              <a:buFont typeface="Arial"/>
              <a:buAutoNum type="alphaLcPeriod"/>
            </a:pPr>
            <a:r>
              <a:rPr lang="en-US" sz="2000">
                <a:solidFill>
                  <a:schemeClr val="dk1"/>
                </a:solidFill>
                <a:latin typeface="Arial"/>
                <a:ea typeface="Arial"/>
                <a:cs typeface="Arial"/>
                <a:sym typeface="Arial"/>
              </a:rPr>
              <a:t>Vendor Q&amp;A</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Help vendors submit better proposals.</a:t>
            </a:r>
            <a:endParaRPr sz="2000">
              <a:solidFill>
                <a:schemeClr val="dk1"/>
              </a:solidFill>
              <a:latin typeface="Arial"/>
              <a:ea typeface="Arial"/>
              <a:cs typeface="Arial"/>
              <a:sym typeface="Arial"/>
            </a:endParaRPr>
          </a:p>
          <a:p>
            <a:pPr indent="-355600" lvl="2" marL="1371600" rtl="0" algn="l">
              <a:lnSpc>
                <a:spcPct val="115000"/>
              </a:lnSpc>
              <a:spcBef>
                <a:spcPts val="0"/>
              </a:spcBef>
              <a:spcAft>
                <a:spcPts val="0"/>
              </a:spcAft>
              <a:buClr>
                <a:schemeClr val="dk1"/>
              </a:buClr>
              <a:buSzPts val="2000"/>
              <a:buFont typeface="Arial"/>
              <a:buAutoNum type="romanLcPeriod"/>
            </a:pPr>
            <a:r>
              <a:rPr lang="en-US" sz="2000">
                <a:solidFill>
                  <a:schemeClr val="dk1"/>
                </a:solidFill>
                <a:latin typeface="Arial"/>
                <a:ea typeface="Arial"/>
                <a:cs typeface="Arial"/>
                <a:sym typeface="Arial"/>
              </a:rPr>
              <a:t>Answers to the Q&amp;A board are an amendment to the RFP. Admin. Rule restricts an amendment less than 5 days before your RFP closes.</a:t>
            </a:r>
            <a:endParaRPr sz="1480"/>
          </a:p>
          <a:p>
            <a:pPr indent="0" lvl="1" marL="502919" rtl="0" algn="l">
              <a:lnSpc>
                <a:spcPct val="80000"/>
              </a:lnSpc>
              <a:spcBef>
                <a:spcPts val="500"/>
              </a:spcBef>
              <a:spcAft>
                <a:spcPts val="0"/>
              </a:spcAft>
              <a:buSzPts val="1665"/>
              <a:buNone/>
            </a:pPr>
            <a:r>
              <a:t/>
            </a:r>
            <a:endParaRPr sz="166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g6e6503ade3_0_5"/>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4</a:t>
            </a:r>
            <a:r>
              <a:rPr lang="en-US"/>
              <a:t>. E</a:t>
            </a:r>
            <a:r>
              <a:rPr lang="en-US"/>
              <a:t>valuating Proposals &amp; Award</a:t>
            </a:r>
            <a:endParaRPr/>
          </a:p>
        </p:txBody>
      </p:sp>
      <p:sp>
        <p:nvSpPr>
          <p:cNvPr id="144" name="Google Shape;144;g6e6503ade3_0_5"/>
          <p:cNvSpPr txBox="1"/>
          <p:nvPr>
            <p:ph idx="1" type="body"/>
          </p:nvPr>
        </p:nvSpPr>
        <p:spPr>
          <a:xfrm>
            <a:off x="252919" y="1242568"/>
            <a:ext cx="11319900" cy="5008200"/>
          </a:xfrm>
          <a:prstGeom prst="rect">
            <a:avLst/>
          </a:prstGeom>
          <a:noFill/>
          <a:ln>
            <a:noFill/>
          </a:ln>
        </p:spPr>
        <p:txBody>
          <a:bodyPr anchorCtr="0" anchor="ctr" bIns="45700" lIns="91425" spcFirstLastPara="1" rIns="91425" wrap="square" tIns="45700">
            <a:noAutofit/>
          </a:bodyPr>
          <a:lstStyle/>
          <a:p>
            <a:pPr indent="-304800" lvl="1" marL="914400" rtl="0" algn="l">
              <a:lnSpc>
                <a:spcPct val="115000"/>
              </a:lnSpc>
              <a:spcBef>
                <a:spcPts val="0"/>
              </a:spcBef>
              <a:spcAft>
                <a:spcPts val="0"/>
              </a:spcAft>
              <a:buClr>
                <a:schemeClr val="dk1"/>
              </a:buClr>
              <a:buSzPts val="1200"/>
              <a:buFont typeface="Arial"/>
              <a:buAutoNum type="alphaLcPeriod"/>
            </a:pPr>
            <a:r>
              <a:rPr lang="en-US" sz="1200">
                <a:solidFill>
                  <a:schemeClr val="dk1"/>
                </a:solidFill>
                <a:latin typeface="Arial"/>
                <a:ea typeface="Arial"/>
                <a:cs typeface="Arial"/>
                <a:sym typeface="Arial"/>
              </a:rPr>
              <a:t>Solicitation Publication Deadline	</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Only proposals submitted prior to the deadline will be considered in the evaluation</a:t>
            </a:r>
            <a:endParaRPr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AutoNum type="alphaLcPeriod"/>
            </a:pPr>
            <a:r>
              <a:rPr lang="en-US" sz="1200">
                <a:solidFill>
                  <a:schemeClr val="dk1"/>
                </a:solidFill>
                <a:latin typeface="Arial"/>
                <a:ea typeface="Arial"/>
                <a:cs typeface="Arial"/>
                <a:sym typeface="Arial"/>
              </a:rPr>
              <a:t>Kick-Off Meeting</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Short 30 minute presentation discussing code and rules for evaluators</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Must contain a minimum of 3 individuals and may join via video or conference call</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All evaluators must sign a conflict of interest/confidentiality form</a:t>
            </a:r>
            <a:endParaRPr sz="1200">
              <a:solidFill>
                <a:schemeClr val="dk1"/>
              </a:solidFill>
              <a:latin typeface="Arial"/>
              <a:ea typeface="Arial"/>
              <a:cs typeface="Arial"/>
              <a:sym typeface="Arial"/>
            </a:endParaRPr>
          </a:p>
          <a:p>
            <a:pPr indent="-304800" lvl="3" marL="1828800" rtl="0" algn="l">
              <a:lnSpc>
                <a:spcPct val="115000"/>
              </a:lnSpc>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Professional relationships are acceptable - Personal relationships are not</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Proposal(s) released at the end of meeting - - NO COST is released at this time</a:t>
            </a:r>
            <a:endParaRPr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AutoNum type="alphaLcPeriod"/>
            </a:pPr>
            <a:r>
              <a:rPr lang="en-US" sz="1200">
                <a:solidFill>
                  <a:schemeClr val="dk1"/>
                </a:solidFill>
                <a:latin typeface="Arial"/>
                <a:ea typeface="Arial"/>
                <a:cs typeface="Arial"/>
                <a:sym typeface="Arial"/>
              </a:rPr>
              <a:t>Evaluation</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Absolutely NO discussion about the vendors and their proposals with anyone outside the evaluation team, not even the vendor names (similar to a sequestered jury)</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Absolutely NO outside material may be used for scoring e.g. yelp reviews, online searches, past performance… UNLESS those items were specifically identified as criteria in the RFP</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R33-7-703(4)(c) - Proposal MUST be evaluated SOLELY on the criteria listed within the RFP</a:t>
            </a:r>
            <a:endParaRPr sz="1200">
              <a:solidFill>
                <a:schemeClr val="dk1"/>
              </a:solidFill>
              <a:latin typeface="Arial"/>
              <a:ea typeface="Arial"/>
              <a:cs typeface="Arial"/>
              <a:sym typeface="Arial"/>
            </a:endParaRPr>
          </a:p>
          <a:p>
            <a:pPr indent="-304800" lvl="3" marL="1828800" rtl="0" algn="l">
              <a:lnSpc>
                <a:spcPct val="115000"/>
              </a:lnSpc>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If we score by criteria not listed, it is not fully transparent, and may be grounds for a protest</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Preliminary draft scores done independently and sent to purchasing agent prior to final scoring meeting</a:t>
            </a:r>
            <a:endParaRPr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AutoNum type="alphaLcPeriod"/>
            </a:pPr>
            <a:r>
              <a:rPr lang="en-US" sz="1200">
                <a:solidFill>
                  <a:schemeClr val="dk1"/>
                </a:solidFill>
                <a:latin typeface="Arial"/>
                <a:ea typeface="Arial"/>
                <a:cs typeface="Arial"/>
                <a:sym typeface="Arial"/>
              </a:rPr>
              <a:t>Final Scoring Meeting</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Evaluation team will meet to discuss scores and may adjust scores if errors or inconsistencies are discovered</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No undue influence or coercion may take place to force another member to change scores</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Each member must provide written confirmation of final scores</a:t>
            </a:r>
            <a:endParaRPr sz="1200">
              <a:solidFill>
                <a:schemeClr val="dk1"/>
              </a:solidFill>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AutoNum type="alphaLcPeriod"/>
            </a:pPr>
            <a:r>
              <a:rPr lang="en-US" sz="1200">
                <a:solidFill>
                  <a:schemeClr val="dk1"/>
                </a:solidFill>
                <a:latin typeface="Arial"/>
                <a:ea typeface="Arial"/>
                <a:cs typeface="Arial"/>
                <a:sym typeface="Arial"/>
              </a:rPr>
              <a:t>Cost</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Cost is released AFTER final scores are confirmed</a:t>
            </a:r>
            <a:endParaRPr sz="1200">
              <a:solidFill>
                <a:schemeClr val="dk1"/>
              </a:solidFill>
              <a:latin typeface="Arial"/>
              <a:ea typeface="Arial"/>
              <a:cs typeface="Arial"/>
              <a:sym typeface="Arial"/>
            </a:endParaRPr>
          </a:p>
          <a:p>
            <a:pPr indent="-304800" lvl="2" marL="1371600" rtl="0" algn="l">
              <a:lnSpc>
                <a:spcPct val="115000"/>
              </a:lnSpc>
              <a:spcBef>
                <a:spcPts val="0"/>
              </a:spcBef>
              <a:spcAft>
                <a:spcPts val="0"/>
              </a:spcAft>
              <a:buClr>
                <a:schemeClr val="dk1"/>
              </a:buClr>
              <a:buSzPts val="1200"/>
              <a:buFont typeface="Arial"/>
              <a:buAutoNum type="romanLcPeriod"/>
            </a:pPr>
            <a:r>
              <a:rPr lang="en-US" sz="1200">
                <a:solidFill>
                  <a:schemeClr val="dk1"/>
                </a:solidFill>
                <a:latin typeface="Arial"/>
                <a:ea typeface="Arial"/>
                <a:cs typeface="Arial"/>
                <a:sym typeface="Arial"/>
              </a:rPr>
              <a:t>Cost must only be evaluated by the formula or methodology addressed within the solicitation</a:t>
            </a:r>
            <a:endParaRPr sz="12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g6e6503ade3_0_151"/>
          <p:cNvSpPr txBox="1"/>
          <p:nvPr>
            <p:ph type="title"/>
          </p:nvPr>
        </p:nvSpPr>
        <p:spPr>
          <a:xfrm>
            <a:off x="252918" y="390526"/>
            <a:ext cx="11094600" cy="75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03367"/>
              </a:buClr>
              <a:buSzPts val="3600"/>
              <a:buFont typeface="Quattrocento Sans"/>
              <a:buNone/>
            </a:pPr>
            <a:r>
              <a:rPr lang="en-US"/>
              <a:t>4. Evaluating Proposals &amp; Award (cont.)</a:t>
            </a:r>
            <a:endParaRPr/>
          </a:p>
        </p:txBody>
      </p:sp>
      <p:sp>
        <p:nvSpPr>
          <p:cNvPr id="150" name="Google Shape;150;g6e6503ade3_0_151"/>
          <p:cNvSpPr txBox="1"/>
          <p:nvPr>
            <p:ph idx="1" type="body"/>
          </p:nvPr>
        </p:nvSpPr>
        <p:spPr>
          <a:xfrm>
            <a:off x="252919" y="1314618"/>
            <a:ext cx="11319900" cy="5008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1800">
              <a:solidFill>
                <a:schemeClr val="dk1"/>
              </a:solidFill>
              <a:latin typeface="Arial"/>
              <a:ea typeface="Arial"/>
              <a:cs typeface="Arial"/>
              <a:sym typeface="Arial"/>
            </a:endParaRPr>
          </a:p>
          <a:p>
            <a:pPr indent="0" lvl="0" marL="914400" rtl="0" algn="l">
              <a:lnSpc>
                <a:spcPct val="115000"/>
              </a:lnSpc>
              <a:spcBef>
                <a:spcPts val="0"/>
              </a:spcBef>
              <a:spcAft>
                <a:spcPts val="0"/>
              </a:spcAft>
              <a:buNone/>
            </a:pPr>
            <a:r>
              <a:t/>
            </a:r>
            <a:endParaRPr sz="1200">
              <a:solidFill>
                <a:schemeClr val="dk1"/>
              </a:solidFill>
              <a:latin typeface="Arial"/>
              <a:ea typeface="Arial"/>
              <a:cs typeface="Arial"/>
              <a:sym typeface="Arial"/>
            </a:endParaRPr>
          </a:p>
          <a:p>
            <a:pPr indent="0" lvl="1" marL="502919" rtl="0" algn="l">
              <a:lnSpc>
                <a:spcPct val="80000"/>
              </a:lnSpc>
              <a:spcBef>
                <a:spcPts val="500"/>
              </a:spcBef>
              <a:spcAft>
                <a:spcPts val="0"/>
              </a:spcAft>
              <a:buSzPts val="1665"/>
              <a:buNone/>
            </a:pPr>
            <a:r>
              <a:t/>
            </a:r>
            <a:endParaRPr sz="1665"/>
          </a:p>
        </p:txBody>
      </p:sp>
      <p:grpSp>
        <p:nvGrpSpPr>
          <p:cNvPr id="151" name="Google Shape;151;g6e6503ade3_0_151"/>
          <p:cNvGrpSpPr/>
          <p:nvPr/>
        </p:nvGrpSpPr>
        <p:grpSpPr>
          <a:xfrm>
            <a:off x="5623866" y="1142926"/>
            <a:ext cx="6046585" cy="1845954"/>
            <a:chOff x="4908100" y="889950"/>
            <a:chExt cx="3599586" cy="1384500"/>
          </a:xfrm>
        </p:grpSpPr>
        <p:cxnSp>
          <p:nvCxnSpPr>
            <p:cNvPr id="152" name="Google Shape;152;g6e6503ade3_0_151"/>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53" name="Google Shape;153;g6e6503ade3_0_151"/>
            <p:cNvSpPr txBox="1"/>
            <p:nvPr/>
          </p:nvSpPr>
          <p:spPr>
            <a:xfrm>
              <a:off x="6640486" y="889950"/>
              <a:ext cx="1867200" cy="1384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US" sz="1600">
                  <a:latin typeface="Roboto"/>
                  <a:ea typeface="Roboto"/>
                  <a:cs typeface="Roboto"/>
                  <a:sym typeface="Roboto"/>
                </a:rPr>
                <a:t>Mandatory Minimum Requirement Stage</a:t>
              </a:r>
              <a:endParaRPr b="1"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lang="en-US" sz="1200">
                  <a:latin typeface="Roboto"/>
                  <a:ea typeface="Roboto"/>
                  <a:cs typeface="Roboto"/>
                  <a:sym typeface="Roboto"/>
                </a:rPr>
                <a:t>Only vendors that meet the MMRs are accepted and proceed to evaluation.  All other vendors MUST receive a rejection notice stating the reason for rejection.</a:t>
              </a:r>
              <a:endParaRPr sz="1200">
                <a:latin typeface="Roboto"/>
                <a:ea typeface="Roboto"/>
                <a:cs typeface="Roboto"/>
                <a:sym typeface="Roboto"/>
              </a:endParaRPr>
            </a:p>
            <a:p>
              <a:pPr indent="0" lvl="0" marL="0" rtl="0" algn="l">
                <a:spcBef>
                  <a:spcPts val="2100"/>
                </a:spcBef>
                <a:spcAft>
                  <a:spcPts val="2100"/>
                </a:spcAft>
                <a:buNone/>
              </a:pPr>
              <a:r>
                <a:rPr b="1" lang="en-US" sz="1100">
                  <a:latin typeface="Roboto"/>
                  <a:ea typeface="Roboto"/>
                  <a:cs typeface="Roboto"/>
                  <a:sym typeface="Roboto"/>
                </a:rPr>
                <a:t>Completed by Purchasing</a:t>
              </a:r>
              <a:endParaRPr b="1" sz="1100">
                <a:latin typeface="Roboto"/>
                <a:ea typeface="Roboto"/>
                <a:cs typeface="Roboto"/>
                <a:sym typeface="Roboto"/>
              </a:endParaRPr>
            </a:p>
          </p:txBody>
        </p:sp>
        <p:sp>
          <p:nvSpPr>
            <p:cNvPr id="154" name="Google Shape;154;g6e6503ade3_0_151"/>
            <p:cNvSpPr/>
            <p:nvPr/>
          </p:nvSpPr>
          <p:spPr>
            <a:xfrm>
              <a:off x="6427830" y="1493307"/>
              <a:ext cx="198600" cy="198300"/>
            </a:xfrm>
            <a:prstGeom prst="ellipse">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g6e6503ade3_0_151"/>
            <p:cNvSpPr txBox="1"/>
            <p:nvPr/>
          </p:nvSpPr>
          <p:spPr>
            <a:xfrm>
              <a:off x="6403380" y="1436790"/>
              <a:ext cx="247500" cy="312900"/>
            </a:xfrm>
            <a:prstGeom prst="rect">
              <a:avLst/>
            </a:prstGeom>
            <a:solidFill>
              <a:srgbClr val="249C90"/>
            </a:solidFill>
            <a:ln>
              <a:noFill/>
            </a:ln>
          </p:spPr>
          <p:txBody>
            <a:bodyPr anchorCtr="0" anchor="t" bIns="121900" lIns="121900" spcFirstLastPara="1" rIns="121900" wrap="square" tIns="121900">
              <a:noAutofit/>
            </a:bodyPr>
            <a:lstStyle/>
            <a:p>
              <a:pPr indent="0" lvl="0" marL="0" rtl="0" algn="ctr">
                <a:spcBef>
                  <a:spcPts val="0"/>
                </a:spcBef>
                <a:spcAft>
                  <a:spcPts val="2100"/>
                </a:spcAft>
                <a:buNone/>
              </a:pPr>
              <a:r>
                <a:rPr lang="en-US" sz="1100">
                  <a:solidFill>
                    <a:srgbClr val="FFFFFF"/>
                  </a:solidFill>
                  <a:latin typeface="Roboto"/>
                  <a:ea typeface="Roboto"/>
                  <a:cs typeface="Roboto"/>
                  <a:sym typeface="Roboto"/>
                </a:rPr>
                <a:t>1</a:t>
              </a:r>
              <a:endParaRPr sz="1100">
                <a:solidFill>
                  <a:srgbClr val="FFFFFF"/>
                </a:solidFill>
                <a:latin typeface="Roboto"/>
                <a:ea typeface="Roboto"/>
                <a:cs typeface="Roboto"/>
                <a:sym typeface="Roboto"/>
              </a:endParaRPr>
            </a:p>
          </p:txBody>
        </p:sp>
      </p:grpSp>
      <p:grpSp>
        <p:nvGrpSpPr>
          <p:cNvPr id="156" name="Google Shape;156;g6e6503ade3_0_151"/>
          <p:cNvGrpSpPr/>
          <p:nvPr/>
        </p:nvGrpSpPr>
        <p:grpSpPr>
          <a:xfrm>
            <a:off x="5981877" y="4325267"/>
            <a:ext cx="5222052" cy="1997557"/>
            <a:chOff x="6038025" y="2598933"/>
            <a:chExt cx="3402654" cy="1384500"/>
          </a:xfrm>
        </p:grpSpPr>
        <p:cxnSp>
          <p:nvCxnSpPr>
            <p:cNvPr id="157" name="Google Shape;157;g6e6503ade3_0_151"/>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58" name="Google Shape;158;g6e6503ade3_0_151"/>
            <p:cNvSpPr txBox="1"/>
            <p:nvPr/>
          </p:nvSpPr>
          <p:spPr>
            <a:xfrm>
              <a:off x="6640479" y="2598933"/>
              <a:ext cx="2800200" cy="1384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US" sz="1600">
                  <a:latin typeface="Roboto"/>
                  <a:ea typeface="Roboto"/>
                  <a:cs typeface="Roboto"/>
                  <a:sym typeface="Roboto"/>
                </a:rPr>
                <a:t>Cost Stage and Award</a:t>
              </a:r>
              <a:endParaRPr b="1"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lang="en-US" sz="1200">
                  <a:latin typeface="Roboto"/>
                  <a:ea typeface="Roboto"/>
                  <a:cs typeface="Roboto"/>
                  <a:sym typeface="Roboto"/>
                </a:rPr>
                <a:t>The vendor list for consideration is narrowed down further to only those that pass the technical point threshold.  Cost and cost points will be determined according to the solicitation. Lowest cost receives full points, all other per the solicitation. The vendor with the highest combined total score (technical and cost) will receive the award.</a:t>
              </a:r>
              <a:endParaRPr sz="1200">
                <a:latin typeface="Roboto"/>
                <a:ea typeface="Roboto"/>
                <a:cs typeface="Roboto"/>
                <a:sym typeface="Roboto"/>
              </a:endParaRPr>
            </a:p>
            <a:p>
              <a:pPr indent="0" lvl="0" marL="0" rtl="0" algn="l">
                <a:spcBef>
                  <a:spcPts val="2100"/>
                </a:spcBef>
                <a:spcAft>
                  <a:spcPts val="2100"/>
                </a:spcAft>
                <a:buNone/>
              </a:pPr>
              <a:r>
                <a:rPr b="1" lang="en-US" sz="1100">
                  <a:latin typeface="Roboto"/>
                  <a:ea typeface="Roboto"/>
                  <a:cs typeface="Roboto"/>
                  <a:sym typeface="Roboto"/>
                </a:rPr>
                <a:t>Completed by Purchasing</a:t>
              </a:r>
              <a:endParaRPr b="1" sz="1100">
                <a:latin typeface="Roboto"/>
                <a:ea typeface="Roboto"/>
                <a:cs typeface="Roboto"/>
                <a:sym typeface="Roboto"/>
              </a:endParaRPr>
            </a:p>
          </p:txBody>
        </p:sp>
        <p:sp>
          <p:nvSpPr>
            <p:cNvPr id="159" name="Google Shape;159;g6e6503ade3_0_151"/>
            <p:cNvSpPr/>
            <p:nvPr/>
          </p:nvSpPr>
          <p:spPr>
            <a:xfrm>
              <a:off x="6424027" y="3212150"/>
              <a:ext cx="198600" cy="198300"/>
            </a:xfrm>
            <a:prstGeom prst="ellipse">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g6e6503ade3_0_151"/>
            <p:cNvSpPr txBox="1"/>
            <p:nvPr/>
          </p:nvSpPr>
          <p:spPr>
            <a:xfrm>
              <a:off x="6353832" y="3154597"/>
              <a:ext cx="339000" cy="315900"/>
            </a:xfrm>
            <a:prstGeom prst="rect">
              <a:avLst/>
            </a:prstGeom>
            <a:solidFill>
              <a:srgbClr val="249C90"/>
            </a:solidFill>
            <a:ln>
              <a:noFill/>
            </a:ln>
          </p:spPr>
          <p:txBody>
            <a:bodyPr anchorCtr="0" anchor="t" bIns="121900" lIns="121900" spcFirstLastPara="1" rIns="121900" wrap="square" tIns="121900">
              <a:noAutofit/>
            </a:bodyPr>
            <a:lstStyle/>
            <a:p>
              <a:pPr indent="0" lvl="0" marL="0" rtl="0" algn="ctr">
                <a:spcBef>
                  <a:spcPts val="0"/>
                </a:spcBef>
                <a:spcAft>
                  <a:spcPts val="2100"/>
                </a:spcAft>
                <a:buNone/>
              </a:pPr>
              <a:r>
                <a:rPr lang="en-US" sz="1100">
                  <a:solidFill>
                    <a:srgbClr val="FFFFFF"/>
                  </a:solidFill>
                  <a:latin typeface="Roboto"/>
                  <a:ea typeface="Roboto"/>
                  <a:cs typeface="Roboto"/>
                  <a:sym typeface="Roboto"/>
                </a:rPr>
                <a:t>3</a:t>
              </a:r>
              <a:endParaRPr sz="1100">
                <a:solidFill>
                  <a:srgbClr val="FFFFFF"/>
                </a:solidFill>
                <a:latin typeface="Roboto"/>
                <a:ea typeface="Roboto"/>
                <a:cs typeface="Roboto"/>
                <a:sym typeface="Roboto"/>
              </a:endParaRPr>
            </a:p>
          </p:txBody>
        </p:sp>
      </p:grpSp>
      <p:grpSp>
        <p:nvGrpSpPr>
          <p:cNvPr id="161" name="Google Shape;161;g6e6503ade3_0_151"/>
          <p:cNvGrpSpPr/>
          <p:nvPr/>
        </p:nvGrpSpPr>
        <p:grpSpPr>
          <a:xfrm flipH="1" rot="10800000">
            <a:off x="3394592" y="1428487"/>
            <a:ext cx="4686298" cy="4335895"/>
            <a:chOff x="2991269" y="1153325"/>
            <a:chExt cx="3514811" cy="3252003"/>
          </a:xfrm>
        </p:grpSpPr>
        <p:sp>
          <p:nvSpPr>
            <p:cNvPr id="162" name="Google Shape;162;g6e6503ade3_0_151"/>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63" name="Google Shape;163;g6e6503ade3_0_151"/>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155B54"/>
            </a:solidFill>
            <a:ln>
              <a:noFill/>
            </a:ln>
          </p:spPr>
        </p:sp>
        <p:sp>
          <p:nvSpPr>
            <p:cNvPr id="164" name="Google Shape;164;g6e6503ade3_0_151"/>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249C90"/>
            </a:solidFill>
            <a:ln>
              <a:noFill/>
            </a:ln>
          </p:spPr>
        </p:sp>
        <p:sp>
          <p:nvSpPr>
            <p:cNvPr id="165" name="Google Shape;165;g6e6503ade3_0_151"/>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66" name="Google Shape;166;g6e6503ade3_0_151"/>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155B54"/>
            </a:solidFill>
            <a:ln>
              <a:noFill/>
            </a:ln>
          </p:spPr>
        </p:sp>
        <p:sp>
          <p:nvSpPr>
            <p:cNvPr id="167" name="Google Shape;167;g6e6503ade3_0_151"/>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1D7E74"/>
            </a:solidFill>
            <a:ln>
              <a:noFill/>
            </a:ln>
          </p:spPr>
        </p:sp>
        <p:sp>
          <p:nvSpPr>
            <p:cNvPr id="168" name="Google Shape;168;g6e6503ade3_0_151"/>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155B54"/>
            </a:solidFill>
            <a:ln>
              <a:noFill/>
            </a:ln>
          </p:spPr>
        </p:sp>
        <p:sp>
          <p:nvSpPr>
            <p:cNvPr id="169" name="Google Shape;169;g6e6503ade3_0_151"/>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1B786E"/>
            </a:solidFill>
            <a:ln>
              <a:noFill/>
            </a:ln>
          </p:spPr>
        </p:sp>
      </p:grpSp>
      <p:grpSp>
        <p:nvGrpSpPr>
          <p:cNvPr id="170" name="Google Shape;170;g6e6503ade3_0_151"/>
          <p:cNvGrpSpPr/>
          <p:nvPr/>
        </p:nvGrpSpPr>
        <p:grpSpPr>
          <a:xfrm>
            <a:off x="336726" y="2999150"/>
            <a:ext cx="4613128" cy="1845954"/>
            <a:chOff x="171118" y="1844091"/>
            <a:chExt cx="3459932" cy="1384500"/>
          </a:xfrm>
        </p:grpSpPr>
        <p:sp>
          <p:nvSpPr>
            <p:cNvPr id="171" name="Google Shape;171;g6e6503ade3_0_151"/>
            <p:cNvSpPr txBox="1"/>
            <p:nvPr/>
          </p:nvSpPr>
          <p:spPr>
            <a:xfrm>
              <a:off x="171118" y="1844091"/>
              <a:ext cx="2332500" cy="1384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US" sz="1600">
                  <a:latin typeface="Roboto"/>
                  <a:ea typeface="Roboto"/>
                  <a:cs typeface="Roboto"/>
                  <a:sym typeface="Roboto"/>
                </a:rPr>
                <a:t>Technical Evaluation Stage</a:t>
              </a:r>
              <a:endParaRPr b="1" sz="1600">
                <a:latin typeface="Roboto"/>
                <a:ea typeface="Roboto"/>
                <a:cs typeface="Roboto"/>
                <a:sym typeface="Roboto"/>
              </a:endParaRPr>
            </a:p>
            <a:p>
              <a:pPr indent="0" lvl="0" marL="0" rtl="0" algn="r">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lang="en-US" sz="1200">
                  <a:latin typeface="Roboto"/>
                  <a:ea typeface="Roboto"/>
                  <a:cs typeface="Roboto"/>
                  <a:sym typeface="Roboto"/>
                </a:rPr>
                <a:t>All vendors that pass the MMR stage will  be reviewed by the evaluation team.  Any vendors that do not meet the minimum point threshold MUST receive a rejection notice stating that they were rejected based upon the fact their proposal failed to meet the stated point threshold</a:t>
              </a:r>
              <a:endParaRPr sz="1200">
                <a:latin typeface="Roboto"/>
                <a:ea typeface="Roboto"/>
                <a:cs typeface="Roboto"/>
                <a:sym typeface="Roboto"/>
              </a:endParaRPr>
            </a:p>
            <a:p>
              <a:pPr indent="0" lvl="0" marL="0" rtl="0" algn="l">
                <a:spcBef>
                  <a:spcPts val="2100"/>
                </a:spcBef>
                <a:spcAft>
                  <a:spcPts val="2100"/>
                </a:spcAft>
                <a:buNone/>
              </a:pPr>
              <a:r>
                <a:rPr b="1" lang="en-US" sz="1100">
                  <a:latin typeface="Roboto"/>
                  <a:ea typeface="Roboto"/>
                  <a:cs typeface="Roboto"/>
                  <a:sym typeface="Roboto"/>
                </a:rPr>
                <a:t>Completed by Evaluation Team</a:t>
              </a:r>
              <a:endParaRPr b="1" sz="1100">
                <a:latin typeface="Roboto"/>
                <a:ea typeface="Roboto"/>
                <a:cs typeface="Roboto"/>
                <a:sym typeface="Roboto"/>
              </a:endParaRPr>
            </a:p>
          </p:txBody>
        </p:sp>
        <p:cxnSp>
          <p:nvCxnSpPr>
            <p:cNvPr id="172" name="Google Shape;172;g6e6503ade3_0_151"/>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3" name="Google Shape;173;g6e6503ade3_0_151"/>
            <p:cNvSpPr/>
            <p:nvPr/>
          </p:nvSpPr>
          <p:spPr>
            <a:xfrm>
              <a:off x="2523501" y="2431050"/>
              <a:ext cx="198600" cy="198300"/>
            </a:xfrm>
            <a:prstGeom prst="ellipse">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g6e6503ade3_0_151"/>
            <p:cNvSpPr txBox="1"/>
            <p:nvPr/>
          </p:nvSpPr>
          <p:spPr>
            <a:xfrm>
              <a:off x="2499044" y="2373749"/>
              <a:ext cx="247500" cy="312900"/>
            </a:xfrm>
            <a:prstGeom prst="rect">
              <a:avLst/>
            </a:prstGeom>
            <a:solidFill>
              <a:srgbClr val="249C90"/>
            </a:solidFill>
            <a:ln>
              <a:noFill/>
            </a:ln>
          </p:spPr>
          <p:txBody>
            <a:bodyPr anchorCtr="0" anchor="t" bIns="121900" lIns="121900" spcFirstLastPara="1" rIns="121900" wrap="square" tIns="121900">
              <a:noAutofit/>
            </a:bodyPr>
            <a:lstStyle/>
            <a:p>
              <a:pPr indent="0" lvl="0" marL="0" rtl="0" algn="ctr">
                <a:spcBef>
                  <a:spcPts val="0"/>
                </a:spcBef>
                <a:spcAft>
                  <a:spcPts val="2100"/>
                </a:spcAft>
                <a:buNone/>
              </a:pPr>
              <a:r>
                <a:rPr lang="en-US" sz="1100">
                  <a:solidFill>
                    <a:srgbClr val="FFFFFF"/>
                  </a:solidFill>
                  <a:latin typeface="Roboto"/>
                  <a:ea typeface="Roboto"/>
                  <a:cs typeface="Roboto"/>
                  <a:sym typeface="Roboto"/>
                </a:rPr>
                <a:t>2</a:t>
              </a:r>
              <a:endParaRPr sz="110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2018-10-19T16:20:13Z</dcterms:created>
  <dc:creator>Jessika Huhnke</dc:creator>
</cp:coreProperties>
</file>