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notesSlides/notesSlide13.xml" ContentType="application/vnd.openxmlformats-officedocument.presentationml.notesSlide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9" r:id="rId3"/>
    <p:sldId id="286" r:id="rId4"/>
    <p:sldId id="290" r:id="rId5"/>
    <p:sldId id="291" r:id="rId6"/>
    <p:sldId id="294" r:id="rId7"/>
    <p:sldId id="295" r:id="rId8"/>
    <p:sldId id="293" r:id="rId9"/>
    <p:sldId id="296" r:id="rId10"/>
    <p:sldId id="321" r:id="rId11"/>
    <p:sldId id="297" r:id="rId12"/>
    <p:sldId id="298" r:id="rId13"/>
    <p:sldId id="299" r:id="rId14"/>
    <p:sldId id="300" r:id="rId15"/>
    <p:sldId id="305" r:id="rId16"/>
    <p:sldId id="314" r:id="rId17"/>
    <p:sldId id="315" r:id="rId18"/>
    <p:sldId id="316" r:id="rId19"/>
    <p:sldId id="317" r:id="rId20"/>
    <p:sldId id="320" r:id="rId21"/>
  </p:sldIdLst>
  <p:sldSz cx="9144000" cy="5165725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221F45"/>
    <a:srgbClr val="7A9F5F"/>
    <a:srgbClr val="BE5702"/>
    <a:srgbClr val="D6A160"/>
    <a:srgbClr val="D9A86B"/>
    <a:srgbClr val="C6BA8C"/>
    <a:srgbClr val="54825F"/>
    <a:srgbClr val="707070"/>
    <a:srgbClr val="59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78788" autoAdjust="0"/>
  </p:normalViewPr>
  <p:slideViewPr>
    <p:cSldViewPr snapToGrid="0">
      <p:cViewPr varScale="1">
        <p:scale>
          <a:sx n="116" d="100"/>
          <a:sy n="116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5E2A6-158F-4A9F-986B-F15B94C31CA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28EE0-3E2D-4F55-A66B-816D2F753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8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1pPr>
    <a:lvl2pPr marL="343403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2pPr>
    <a:lvl3pPr marL="686806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3pPr>
    <a:lvl4pPr marL="1030209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4pPr>
    <a:lvl5pPr marL="1373612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5pPr>
    <a:lvl6pPr marL="1717015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6pPr>
    <a:lvl7pPr marL="2060418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7pPr>
    <a:lvl8pPr marL="2403820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8pPr>
    <a:lvl9pPr marL="2747223" algn="l" defTabSz="686806" rtl="0" eaLnBrk="1" latinLnBrk="0" hangingPunct="1">
      <a:defRPr sz="9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9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46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62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4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8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98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2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8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6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4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98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1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28EE0-3E2D-4F55-A66B-816D2F7534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8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ar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9224" y="2761488"/>
            <a:ext cx="6739128" cy="731520"/>
          </a:xfrm>
        </p:spPr>
        <p:txBody>
          <a:bodyPr anchor="b">
            <a:normAutofit/>
          </a:bodyPr>
          <a:lstStyle>
            <a:lvl1pPr algn="l">
              <a:defRPr sz="3700">
                <a:solidFill>
                  <a:srgbClr val="5971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19272" y="3611880"/>
            <a:ext cx="4069080" cy="9144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rgbClr val="70707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1A83E8-89DA-4957-8D5D-F896CF94A06C}"/>
              </a:ext>
            </a:extLst>
          </p:cNvPr>
          <p:cNvGrpSpPr/>
          <p:nvPr userDrawn="1"/>
        </p:nvGrpSpPr>
        <p:grpSpPr>
          <a:xfrm>
            <a:off x="-1" y="2533163"/>
            <a:ext cx="7381662" cy="77100"/>
            <a:chOff x="-1" y="2533163"/>
            <a:chExt cx="7381662" cy="7710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id="{3EBD2E1B-2AB4-4263-B5B1-CADDAD7ACFE9}"/>
                </a:ext>
              </a:extLst>
            </p:cNvPr>
            <p:cNvSpPr/>
            <p:nvPr/>
          </p:nvSpPr>
          <p:spPr>
            <a:xfrm>
              <a:off x="5938246" y="2533163"/>
              <a:ext cx="7218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id="{C8AED9C2-6495-48AF-9D98-9411CAFD02C7}"/>
                </a:ext>
              </a:extLst>
            </p:cNvPr>
            <p:cNvSpPr/>
            <p:nvPr/>
          </p:nvSpPr>
          <p:spPr>
            <a:xfrm>
              <a:off x="6659861" y="2533163"/>
              <a:ext cx="7218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id="{B4037939-CF07-4DC7-B17A-275F36602804}"/>
                </a:ext>
              </a:extLst>
            </p:cNvPr>
            <p:cNvSpPr/>
            <p:nvPr/>
          </p:nvSpPr>
          <p:spPr>
            <a:xfrm>
              <a:off x="-1" y="2533163"/>
              <a:ext cx="7218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id="{34B39924-FE2E-40BE-A1C9-6519A9680938}"/>
                </a:ext>
              </a:extLst>
            </p:cNvPr>
            <p:cNvSpPr/>
            <p:nvPr/>
          </p:nvSpPr>
          <p:spPr>
            <a:xfrm>
              <a:off x="721425" y="2533163"/>
              <a:ext cx="52167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15;p2">
            <a:extLst>
              <a:ext uri="{FF2B5EF4-FFF2-40B4-BE49-F238E27FC236}">
                <a16:creationId xmlns:a16="http://schemas.microsoft.com/office/drawing/2014/main" id="{566B1F12-4CD1-418A-8A20-3869101D3572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63" y="673525"/>
            <a:ext cx="5381625" cy="15144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889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9">
            <a:extLst>
              <a:ext uri="{FF2B5EF4-FFF2-40B4-BE49-F238E27FC236}">
                <a16:creationId xmlns:a16="http://schemas.microsoft.com/office/drawing/2014/main" id="{BDDB2F76-7881-4547-80D1-323973A9915E}"/>
              </a:ext>
            </a:extLst>
          </p:cNvPr>
          <p:cNvSpPr/>
          <p:nvPr userDrawn="1"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5;p9">
            <a:extLst>
              <a:ext uri="{FF2B5EF4-FFF2-40B4-BE49-F238E27FC236}">
                <a16:creationId xmlns:a16="http://schemas.microsoft.com/office/drawing/2014/main" id="{FDEF09EE-B1CC-41C1-ACBF-80E1586A7890}"/>
              </a:ext>
            </a:extLst>
          </p:cNvPr>
          <p:cNvSpPr/>
          <p:nvPr userDrawn="1"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6;p9">
            <a:extLst>
              <a:ext uri="{FF2B5EF4-FFF2-40B4-BE49-F238E27FC236}">
                <a16:creationId xmlns:a16="http://schemas.microsoft.com/office/drawing/2014/main" id="{F6B46269-00B4-47AA-ABC0-72283C372305}"/>
              </a:ext>
            </a:extLst>
          </p:cNvPr>
          <p:cNvSpPr/>
          <p:nvPr userDrawn="1"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7;p9">
            <a:extLst>
              <a:ext uri="{FF2B5EF4-FFF2-40B4-BE49-F238E27FC236}">
                <a16:creationId xmlns:a16="http://schemas.microsoft.com/office/drawing/2014/main" id="{73572BA6-E13E-42B9-93A2-58122A417BE9}"/>
              </a:ext>
            </a:extLst>
          </p:cNvPr>
          <p:cNvSpPr/>
          <p:nvPr userDrawn="1"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52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9">
            <a:extLst>
              <a:ext uri="{FF2B5EF4-FFF2-40B4-BE49-F238E27FC236}">
                <a16:creationId xmlns:a16="http://schemas.microsoft.com/office/drawing/2014/main" id="{BDDB2F76-7881-4547-80D1-323973A9915E}"/>
              </a:ext>
            </a:extLst>
          </p:cNvPr>
          <p:cNvSpPr/>
          <p:nvPr userDrawn="1"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5;p9">
            <a:extLst>
              <a:ext uri="{FF2B5EF4-FFF2-40B4-BE49-F238E27FC236}">
                <a16:creationId xmlns:a16="http://schemas.microsoft.com/office/drawing/2014/main" id="{FDEF09EE-B1CC-41C1-ACBF-80E1586A7890}"/>
              </a:ext>
            </a:extLst>
          </p:cNvPr>
          <p:cNvSpPr/>
          <p:nvPr userDrawn="1"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6;p9">
            <a:extLst>
              <a:ext uri="{FF2B5EF4-FFF2-40B4-BE49-F238E27FC236}">
                <a16:creationId xmlns:a16="http://schemas.microsoft.com/office/drawing/2014/main" id="{F6B46269-00B4-47AA-ABC0-72283C372305}"/>
              </a:ext>
            </a:extLst>
          </p:cNvPr>
          <p:cNvSpPr/>
          <p:nvPr userDrawn="1"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7;p9">
            <a:extLst>
              <a:ext uri="{FF2B5EF4-FFF2-40B4-BE49-F238E27FC236}">
                <a16:creationId xmlns:a16="http://schemas.microsoft.com/office/drawing/2014/main" id="{73572BA6-E13E-42B9-93A2-58122A417BE9}"/>
              </a:ext>
            </a:extLst>
          </p:cNvPr>
          <p:cNvSpPr/>
          <p:nvPr userDrawn="1"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9FCC373-814B-426A-AAE4-F1E1BDAC5E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34463" y="370177"/>
            <a:ext cx="8639906" cy="44011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Picture or video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221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8;p3">
            <a:extLst>
              <a:ext uri="{FF2B5EF4-FFF2-40B4-BE49-F238E27FC236}">
                <a16:creationId xmlns:a16="http://schemas.microsoft.com/office/drawing/2014/main" id="{531CA688-B6FC-4C48-857E-39C9ECFD844E}"/>
              </a:ext>
            </a:extLst>
          </p:cNvPr>
          <p:cNvSpPr/>
          <p:nvPr userDrawn="1"/>
        </p:nvSpPr>
        <p:spPr>
          <a:xfrm>
            <a:off x="0" y="-1"/>
            <a:ext cx="9144000" cy="51657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D37D0B-FF65-4860-8DFE-C3EE786939BA}"/>
              </a:ext>
            </a:extLst>
          </p:cNvPr>
          <p:cNvGrpSpPr/>
          <p:nvPr userDrawn="1"/>
        </p:nvGrpSpPr>
        <p:grpSpPr>
          <a:xfrm>
            <a:off x="0" y="5066325"/>
            <a:ext cx="9144012" cy="77100"/>
            <a:chOff x="0" y="5066325"/>
            <a:chExt cx="9144012" cy="77100"/>
          </a:xfrm>
        </p:grpSpPr>
        <p:sp>
          <p:nvSpPr>
            <p:cNvPr id="11" name="Google Shape;88;p11">
              <a:extLst>
                <a:ext uri="{FF2B5EF4-FFF2-40B4-BE49-F238E27FC236}">
                  <a16:creationId xmlns:a16="http://schemas.microsoft.com/office/drawing/2014/main" id="{B83B4F0B-BF84-44DC-9A1C-C2A9C2446524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;p11">
              <a:extLst>
                <a:ext uri="{FF2B5EF4-FFF2-40B4-BE49-F238E27FC236}">
                  <a16:creationId xmlns:a16="http://schemas.microsoft.com/office/drawing/2014/main" id="{1C93CE69-81EC-41CF-9E80-EF1340BA5B93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;p11">
              <a:extLst>
                <a:ext uri="{FF2B5EF4-FFF2-40B4-BE49-F238E27FC236}">
                  <a16:creationId xmlns:a16="http://schemas.microsoft.com/office/drawing/2014/main" id="{D7B0E2F7-4EFF-4898-AEA0-418880ACC813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1;p11">
              <a:extLst>
                <a:ext uri="{FF2B5EF4-FFF2-40B4-BE49-F238E27FC236}">
                  <a16:creationId xmlns:a16="http://schemas.microsoft.com/office/drawing/2014/main" id="{86A9DFD5-0794-45BC-92B8-2DA53F772BBF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4384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44" y="365760"/>
            <a:ext cx="4471416" cy="3621024"/>
          </a:xfr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Font typeface="Montserrat" pitchFamily="2" charset="0"/>
              <a:buChar char="▷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Google Shape;101;p12">
            <a:extLst>
              <a:ext uri="{FF2B5EF4-FFF2-40B4-BE49-F238E27FC236}">
                <a16:creationId xmlns:a16="http://schemas.microsoft.com/office/drawing/2014/main" id="{5977160D-B2CE-4D2B-BCC3-BD7ED36C83B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5074920" y="361950"/>
            <a:ext cx="3657600" cy="36576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0B7A97-ED38-4CB3-A67C-6EA76B984A9A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1" name="Google Shape;95;p12">
              <a:extLst>
                <a:ext uri="{FF2B5EF4-FFF2-40B4-BE49-F238E27FC236}">
                  <a16:creationId xmlns:a16="http://schemas.microsoft.com/office/drawing/2014/main" id="{1E8DCFF8-727D-4464-A3C5-2584BA7FA5F3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;p12">
              <a:extLst>
                <a:ext uri="{FF2B5EF4-FFF2-40B4-BE49-F238E27FC236}">
                  <a16:creationId xmlns:a16="http://schemas.microsoft.com/office/drawing/2014/main" id="{752B73DA-20B7-4E37-A809-470D9596B25A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7;p12">
              <a:extLst>
                <a:ext uri="{FF2B5EF4-FFF2-40B4-BE49-F238E27FC236}">
                  <a16:creationId xmlns:a16="http://schemas.microsoft.com/office/drawing/2014/main" id="{237EF9ED-8DBF-4E8E-948C-7A2EBDE91D39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;p12">
              <a:extLst>
                <a:ext uri="{FF2B5EF4-FFF2-40B4-BE49-F238E27FC236}">
                  <a16:creationId xmlns:a16="http://schemas.microsoft.com/office/drawing/2014/main" id="{8D08DDE8-C0DE-4441-8249-FF63B8509D1F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Google Shape;34;p4">
            <a:extLst>
              <a:ext uri="{FF2B5EF4-FFF2-40B4-BE49-F238E27FC236}">
                <a16:creationId xmlns:a16="http://schemas.microsoft.com/office/drawing/2014/main" id="{0A2C104D-CCA6-4DA9-9F46-6420CA43C72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742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48" y="365760"/>
            <a:ext cx="4764024" cy="376732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342900" lvl="0" indent="-3429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Montserrat" pitchFamily="2" charset="0"/>
              <a:buChar char="▷"/>
            </a:pPr>
            <a:r>
              <a:rPr lang="en-US"/>
              <a:t>Edit Master text styles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B2675C65-7636-4F29-BB78-93E9DBFF105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7EED551-F9FE-4D7A-B352-6D307ACFE8FD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1" name="Google Shape;106;p13">
              <a:extLst>
                <a:ext uri="{FF2B5EF4-FFF2-40B4-BE49-F238E27FC236}">
                  <a16:creationId xmlns:a16="http://schemas.microsoft.com/office/drawing/2014/main" id="{B3B0A728-817C-4E46-A996-D6B4ADE20FE2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7;p13">
              <a:extLst>
                <a:ext uri="{FF2B5EF4-FFF2-40B4-BE49-F238E27FC236}">
                  <a16:creationId xmlns:a16="http://schemas.microsoft.com/office/drawing/2014/main" id="{14339DC8-30AB-4C40-883A-B06A7669665E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8;p13">
              <a:extLst>
                <a:ext uri="{FF2B5EF4-FFF2-40B4-BE49-F238E27FC236}">
                  <a16:creationId xmlns:a16="http://schemas.microsoft.com/office/drawing/2014/main" id="{D08ACA0C-334B-4213-AFED-0C71A16A13C8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9;p13">
              <a:extLst>
                <a:ext uri="{FF2B5EF4-FFF2-40B4-BE49-F238E27FC236}">
                  <a16:creationId xmlns:a16="http://schemas.microsoft.com/office/drawing/2014/main" id="{033AB75E-D841-4756-BE36-4B385951D306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04;p13">
            <a:extLst>
              <a:ext uri="{FF2B5EF4-FFF2-40B4-BE49-F238E27FC236}">
                <a16:creationId xmlns:a16="http://schemas.microsoft.com/office/drawing/2014/main" id="{368B1ED3-C4E5-4AA5-9F23-5A1033E4734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505300" y="0"/>
            <a:ext cx="3638700" cy="5066400"/>
          </a:xfrm>
          <a:prstGeom prst="rect">
            <a:avLst/>
          </a:prstGeom>
          <a:noFill/>
          <a:ln>
            <a:noFill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157344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86D537CE-76D7-4A75-843E-0FF34C1CEC11}"/>
              </a:ext>
            </a:extLst>
          </p:cNvPr>
          <p:cNvSpPr/>
          <p:nvPr userDrawn="1"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9888" y="2039112"/>
            <a:ext cx="6373368" cy="804672"/>
          </a:xfrm>
        </p:spPr>
        <p:txBody>
          <a:bodyPr anchor="b"/>
          <a:lstStyle>
            <a:lvl1pPr algn="ctr">
              <a:defRPr lang="en-US" sz="4000" b="0" i="0" u="none" strike="noStrike" cap="none" baseline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en-US" dirty="0"/>
              <a:t>Thank you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55264" y="2944368"/>
            <a:ext cx="2633472" cy="950976"/>
          </a:xfrm>
        </p:spPr>
        <p:txBody>
          <a:bodyPr anchor="ctr">
            <a:normAutofit/>
          </a:bodyPr>
          <a:lstStyle>
            <a:lvl1pPr marL="0" indent="0" algn="l">
              <a:buNone/>
              <a:defRPr lang="en-US" sz="1300" b="1" i="0" u="none" strike="noStrike" cap="none" baseline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C47F9F9F-69B7-42EE-85D2-0E914FE5B36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1;p14">
            <a:extLst>
              <a:ext uri="{FF2B5EF4-FFF2-40B4-BE49-F238E27FC236}">
                <a16:creationId xmlns:a16="http://schemas.microsoft.com/office/drawing/2014/main" id="{198BA9A1-F975-489E-B9DB-70C71FEDAFE4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6914" y="459650"/>
            <a:ext cx="4159811" cy="11597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63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1_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93700" y="359936"/>
            <a:ext cx="7278675" cy="8611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14402" y="1370823"/>
            <a:ext cx="7278675" cy="3567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2400">
                <a:solidFill>
                  <a:schemeClr val="dk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Google Shape;38;p5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5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5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5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pic>
        <p:nvPicPr>
          <p:cNvPr id="10" name="Google Shape;34;p4">
            <a:extLst>
              <a:ext uri="{FF2B5EF4-FFF2-40B4-BE49-F238E27FC236}">
                <a16:creationId xmlns:a16="http://schemas.microsoft.com/office/drawing/2014/main" id="{7B047E0B-DDD5-4609-AD37-C534E1679D8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491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6888" y="1554480"/>
            <a:ext cx="7132320" cy="731520"/>
          </a:xfrm>
        </p:spPr>
        <p:txBody>
          <a:bodyPr anchor="b">
            <a:normAutofit/>
          </a:bodyPr>
          <a:lstStyle>
            <a:lvl1pPr algn="l">
              <a:defRPr sz="3700">
                <a:solidFill>
                  <a:srgbClr val="5971FF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8920" y="2660904"/>
            <a:ext cx="4599432" cy="9144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rgbClr val="707070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3E2F1-6A64-49E7-B8D8-52F7B8D74E00}"/>
              </a:ext>
            </a:extLst>
          </p:cNvPr>
          <p:cNvGrpSpPr/>
          <p:nvPr userDrawn="1"/>
        </p:nvGrpSpPr>
        <p:grpSpPr>
          <a:xfrm>
            <a:off x="-1" y="1328147"/>
            <a:ext cx="7381662" cy="77100"/>
            <a:chOff x="-1" y="1328147"/>
            <a:chExt cx="7381662" cy="77100"/>
          </a:xfrm>
        </p:grpSpPr>
        <p:sp>
          <p:nvSpPr>
            <p:cNvPr id="14" name="Google Shape;11;p2">
              <a:extLst>
                <a:ext uri="{FF2B5EF4-FFF2-40B4-BE49-F238E27FC236}">
                  <a16:creationId xmlns:a16="http://schemas.microsoft.com/office/drawing/2014/main" id="{F921303C-5DB8-4A29-9E90-58129CBF261C}"/>
                </a:ext>
              </a:extLst>
            </p:cNvPr>
            <p:cNvSpPr/>
            <p:nvPr/>
          </p:nvSpPr>
          <p:spPr>
            <a:xfrm>
              <a:off x="5938246" y="1328147"/>
              <a:ext cx="7218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;p2">
              <a:extLst>
                <a:ext uri="{FF2B5EF4-FFF2-40B4-BE49-F238E27FC236}">
                  <a16:creationId xmlns:a16="http://schemas.microsoft.com/office/drawing/2014/main" id="{F95CD4F6-D4E0-4EE4-960C-FF02E39BAE18}"/>
                </a:ext>
              </a:extLst>
            </p:cNvPr>
            <p:cNvSpPr/>
            <p:nvPr/>
          </p:nvSpPr>
          <p:spPr>
            <a:xfrm>
              <a:off x="6659861" y="1328147"/>
              <a:ext cx="7218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;p2">
              <a:extLst>
                <a:ext uri="{FF2B5EF4-FFF2-40B4-BE49-F238E27FC236}">
                  <a16:creationId xmlns:a16="http://schemas.microsoft.com/office/drawing/2014/main" id="{DC33A88D-BDE7-465E-AD72-4F33CBCA2645}"/>
                </a:ext>
              </a:extLst>
            </p:cNvPr>
            <p:cNvSpPr/>
            <p:nvPr/>
          </p:nvSpPr>
          <p:spPr>
            <a:xfrm>
              <a:off x="-1" y="1328147"/>
              <a:ext cx="7218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;p2">
              <a:extLst>
                <a:ext uri="{FF2B5EF4-FFF2-40B4-BE49-F238E27FC236}">
                  <a16:creationId xmlns:a16="http://schemas.microsoft.com/office/drawing/2014/main" id="{AF572AD0-FE23-4FAD-BF27-753AD87FCBA2}"/>
                </a:ext>
              </a:extLst>
            </p:cNvPr>
            <p:cNvSpPr/>
            <p:nvPr/>
          </p:nvSpPr>
          <p:spPr>
            <a:xfrm>
              <a:off x="721425" y="1328147"/>
              <a:ext cx="52167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Google Shape;15;p2">
            <a:extLst>
              <a:ext uri="{FF2B5EF4-FFF2-40B4-BE49-F238E27FC236}">
                <a16:creationId xmlns:a16="http://schemas.microsoft.com/office/drawing/2014/main" id="{A4817729-6734-4EA6-9C03-074315C2B0B3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78" y="241135"/>
            <a:ext cx="2926488" cy="8235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38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86D537CE-76D7-4A75-843E-0FF34C1CEC11}"/>
              </a:ext>
            </a:extLst>
          </p:cNvPr>
          <p:cNvSpPr/>
          <p:nvPr userDrawn="1"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81912"/>
            <a:ext cx="7772400" cy="1188720"/>
          </a:xfrm>
        </p:spPr>
        <p:txBody>
          <a:bodyPr anchor="b"/>
          <a:lstStyle>
            <a:lvl1pPr>
              <a:defRPr lang="en-US" sz="4100" b="0" i="0" u="none" strike="noStrike" cap="none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43784"/>
            <a:ext cx="7772400" cy="822960"/>
          </a:xfrm>
        </p:spPr>
        <p:txBody>
          <a:bodyPr/>
          <a:lstStyle>
            <a:lvl1pPr marL="0" indent="0" algn="ctr">
              <a:buNone/>
              <a:defRPr lang="en-US" sz="2300" b="1" i="0" u="none" strike="noStrike" cap="none" baseline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C47F9F9F-69B7-42EE-85D2-0E914FE5B36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;p3">
            <a:extLst>
              <a:ext uri="{FF2B5EF4-FFF2-40B4-BE49-F238E27FC236}">
                <a16:creationId xmlns:a16="http://schemas.microsoft.com/office/drawing/2014/main" id="{A745C6FE-CFAF-49F7-AC67-31BB99A43F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554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3;p4">
            <a:extLst>
              <a:ext uri="{FF2B5EF4-FFF2-40B4-BE49-F238E27FC236}">
                <a16:creationId xmlns:a16="http://schemas.microsoft.com/office/drawing/2014/main" id="{76DA87FF-BD9D-4033-988F-A5F9F653E8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oogle Shape;34;p4">
            <a:extLst>
              <a:ext uri="{FF2B5EF4-FFF2-40B4-BE49-F238E27FC236}">
                <a16:creationId xmlns:a16="http://schemas.microsoft.com/office/drawing/2014/main" id="{B175A5CE-A34D-43A6-BE2B-F539CA35D0ED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BD8A82E-2BC6-4541-A0C5-63355E0336F6}"/>
              </a:ext>
            </a:extLst>
          </p:cNvPr>
          <p:cNvGrpSpPr/>
          <p:nvPr userDrawn="1"/>
        </p:nvGrpSpPr>
        <p:grpSpPr>
          <a:xfrm>
            <a:off x="0" y="1223994"/>
            <a:ext cx="9144477" cy="77100"/>
            <a:chOff x="0" y="1223994"/>
            <a:chExt cx="9144477" cy="77100"/>
          </a:xfrm>
        </p:grpSpPr>
        <p:sp>
          <p:nvSpPr>
            <p:cNvPr id="8" name="Google Shape;29;p4">
              <a:extLst>
                <a:ext uri="{FF2B5EF4-FFF2-40B4-BE49-F238E27FC236}">
                  <a16:creationId xmlns:a16="http://schemas.microsoft.com/office/drawing/2014/main" id="{BA1FDF93-8BA8-4773-989A-94EBF8B0A4C3}"/>
                </a:ext>
              </a:extLst>
            </p:cNvPr>
            <p:cNvSpPr/>
            <p:nvPr/>
          </p:nvSpPr>
          <p:spPr>
            <a:xfrm>
              <a:off x="5723283" y="1223994"/>
              <a:ext cx="17103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;p4">
              <a:extLst>
                <a:ext uri="{FF2B5EF4-FFF2-40B4-BE49-F238E27FC236}">
                  <a16:creationId xmlns:a16="http://schemas.microsoft.com/office/drawing/2014/main" id="{B0EEA385-2AA8-45C2-943B-CFC2147A0FD7}"/>
                </a:ext>
              </a:extLst>
            </p:cNvPr>
            <p:cNvSpPr/>
            <p:nvPr/>
          </p:nvSpPr>
          <p:spPr>
            <a:xfrm>
              <a:off x="7434177" y="1223994"/>
              <a:ext cx="17103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;p4">
              <a:extLst>
                <a:ext uri="{FF2B5EF4-FFF2-40B4-BE49-F238E27FC236}">
                  <a16:creationId xmlns:a16="http://schemas.microsoft.com/office/drawing/2014/main" id="{E4F5285B-1AFA-4D73-808D-89E5FDA2CDA1}"/>
                </a:ext>
              </a:extLst>
            </p:cNvPr>
            <p:cNvSpPr/>
            <p:nvPr/>
          </p:nvSpPr>
          <p:spPr>
            <a:xfrm>
              <a:off x="0" y="1223994"/>
              <a:ext cx="17103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;p4">
              <a:extLst>
                <a:ext uri="{FF2B5EF4-FFF2-40B4-BE49-F238E27FC236}">
                  <a16:creationId xmlns:a16="http://schemas.microsoft.com/office/drawing/2014/main" id="{F4FA3E82-9A98-4308-9209-88F22725F9B7}"/>
                </a:ext>
              </a:extLst>
            </p:cNvPr>
            <p:cNvSpPr/>
            <p:nvPr/>
          </p:nvSpPr>
          <p:spPr>
            <a:xfrm>
              <a:off x="1710425" y="1223994"/>
              <a:ext cx="17103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28;p4">
            <a:extLst>
              <a:ext uri="{FF2B5EF4-FFF2-40B4-BE49-F238E27FC236}">
                <a16:creationId xmlns:a16="http://schemas.microsoft.com/office/drawing/2014/main" id="{3C916508-B14E-426F-99DC-F737D9566175}"/>
              </a:ext>
            </a:extLst>
          </p:cNvPr>
          <p:cNvSpPr txBox="1"/>
          <p:nvPr userDrawn="1"/>
        </p:nvSpPr>
        <p:spPr>
          <a:xfrm>
            <a:off x="3593400" y="8057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sz="9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7;p4">
            <a:extLst>
              <a:ext uri="{FF2B5EF4-FFF2-40B4-BE49-F238E27FC236}">
                <a16:creationId xmlns:a16="http://schemas.microsoft.com/office/drawing/2014/main" id="{155F5B2D-12BA-4371-8C32-5C7A429438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2112" y="1822555"/>
            <a:ext cx="6769395" cy="2646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700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i="1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i="1"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i="1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i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31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31520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5D6A7E-ACE9-44DF-ACCC-677491BD70D9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8" name="Google Shape;38;p5">
              <a:extLst>
                <a:ext uri="{FF2B5EF4-FFF2-40B4-BE49-F238E27FC236}">
                  <a16:creationId xmlns:a16="http://schemas.microsoft.com/office/drawing/2014/main" id="{2B8AE9C9-6E63-4C61-94E6-4458F7811B37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;p5">
              <a:extLst>
                <a:ext uri="{FF2B5EF4-FFF2-40B4-BE49-F238E27FC236}">
                  <a16:creationId xmlns:a16="http://schemas.microsoft.com/office/drawing/2014/main" id="{A865D308-0321-465F-A108-785C90F159E6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;p5">
              <a:extLst>
                <a:ext uri="{FF2B5EF4-FFF2-40B4-BE49-F238E27FC236}">
                  <a16:creationId xmlns:a16="http://schemas.microsoft.com/office/drawing/2014/main" id="{376F9742-C4D3-43A1-8EB9-A9C3635F00C1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;p5">
              <a:extLst>
                <a:ext uri="{FF2B5EF4-FFF2-40B4-BE49-F238E27FC236}">
                  <a16:creationId xmlns:a16="http://schemas.microsoft.com/office/drawing/2014/main" id="{A3109CAC-449C-4F16-9291-E85B04927839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Google Shape;34;p4">
            <a:extLst>
              <a:ext uri="{FF2B5EF4-FFF2-40B4-BE49-F238E27FC236}">
                <a16:creationId xmlns:a16="http://schemas.microsoft.com/office/drawing/2014/main" id="{00EFDE70-DF3F-4A4A-A844-9BA7B8B1747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7;p5">
            <a:extLst>
              <a:ext uri="{FF2B5EF4-FFF2-40B4-BE49-F238E27FC236}">
                <a16:creationId xmlns:a16="http://schemas.microsoft.com/office/drawing/2014/main" id="{A3C121A7-C078-417D-8C98-428211D248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3700" y="1364925"/>
            <a:ext cx="7278675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24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7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040880" cy="8595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Google Shape;34;p4">
            <a:extLst>
              <a:ext uri="{FF2B5EF4-FFF2-40B4-BE49-F238E27FC236}">
                <a16:creationId xmlns:a16="http://schemas.microsoft.com/office/drawing/2014/main" id="{0EF5B263-B1F1-4DC9-A582-53E2003B542C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2ADC20-D4D7-4CC7-AEE8-3B92A83BF85C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0" name="Google Shape;45;p6">
              <a:extLst>
                <a:ext uri="{FF2B5EF4-FFF2-40B4-BE49-F238E27FC236}">
                  <a16:creationId xmlns:a16="http://schemas.microsoft.com/office/drawing/2014/main" id="{C2BA0A0C-61C5-405F-B64A-F3E07FA732C4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;p6">
              <a:extLst>
                <a:ext uri="{FF2B5EF4-FFF2-40B4-BE49-F238E27FC236}">
                  <a16:creationId xmlns:a16="http://schemas.microsoft.com/office/drawing/2014/main" id="{A4132BD6-1B27-4E52-8114-41F8029A1FDD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7;p6">
              <a:extLst>
                <a:ext uri="{FF2B5EF4-FFF2-40B4-BE49-F238E27FC236}">
                  <a16:creationId xmlns:a16="http://schemas.microsoft.com/office/drawing/2014/main" id="{B4AE9226-9952-4F5E-BB1A-F51E77DA91BE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8;p6">
              <a:extLst>
                <a:ext uri="{FF2B5EF4-FFF2-40B4-BE49-F238E27FC236}">
                  <a16:creationId xmlns:a16="http://schemas.microsoft.com/office/drawing/2014/main" id="{C5FBD6E7-556B-4582-AB24-0C0A7ED78502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50;p6">
            <a:extLst>
              <a:ext uri="{FF2B5EF4-FFF2-40B4-BE49-F238E27FC236}">
                <a16:creationId xmlns:a16="http://schemas.microsoft.com/office/drawing/2014/main" id="{A0A38D13-93C4-42B4-91FE-7DFC9A5EFA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1303" y="1266395"/>
            <a:ext cx="356616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Google Shape;51;p6">
            <a:extLst>
              <a:ext uri="{FF2B5EF4-FFF2-40B4-BE49-F238E27FC236}">
                <a16:creationId xmlns:a16="http://schemas.microsoft.com/office/drawing/2014/main" id="{457AB615-FAC5-43CF-82EB-E2F12D047BA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666058" y="1266395"/>
            <a:ext cx="3566160" cy="3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8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37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406640" cy="822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83851D-820B-4071-B07A-9B494C75D373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3" name="Google Shape;55;p7">
              <a:extLst>
                <a:ext uri="{FF2B5EF4-FFF2-40B4-BE49-F238E27FC236}">
                  <a16:creationId xmlns:a16="http://schemas.microsoft.com/office/drawing/2014/main" id="{93CDDE51-6662-4AA1-8CED-9951CE96ACA1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6;p7">
              <a:extLst>
                <a:ext uri="{FF2B5EF4-FFF2-40B4-BE49-F238E27FC236}">
                  <a16:creationId xmlns:a16="http://schemas.microsoft.com/office/drawing/2014/main" id="{5CBAA1B7-F499-4050-B38C-AF84C1A247E5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;p7">
              <a:extLst>
                <a:ext uri="{FF2B5EF4-FFF2-40B4-BE49-F238E27FC236}">
                  <a16:creationId xmlns:a16="http://schemas.microsoft.com/office/drawing/2014/main" id="{B3D9C505-3BE9-45D2-AA79-A63C8C588421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;p7">
              <a:extLst>
                <a:ext uri="{FF2B5EF4-FFF2-40B4-BE49-F238E27FC236}">
                  <a16:creationId xmlns:a16="http://schemas.microsoft.com/office/drawing/2014/main" id="{5D4E718C-0EC7-48DD-9A5F-BDB8283A7D4A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" name="Google Shape;34;p4">
            <a:extLst>
              <a:ext uri="{FF2B5EF4-FFF2-40B4-BE49-F238E27FC236}">
                <a16:creationId xmlns:a16="http://schemas.microsoft.com/office/drawing/2014/main" id="{122D9EEF-EFF6-466A-A4A7-472D4E5C61C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60;p7">
            <a:extLst>
              <a:ext uri="{FF2B5EF4-FFF2-40B4-BE49-F238E27FC236}">
                <a16:creationId xmlns:a16="http://schemas.microsoft.com/office/drawing/2014/main" id="{B0400A01-1C31-4B8E-9AA7-687C76BBB1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912" y="1277576"/>
            <a:ext cx="237744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33363" lvl="0" indent="-192088" rtl="0"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5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oogle Shape;61;p7">
            <a:extLst>
              <a:ext uri="{FF2B5EF4-FFF2-40B4-BE49-F238E27FC236}">
                <a16:creationId xmlns:a16="http://schemas.microsoft.com/office/drawing/2014/main" id="{06A473AF-730E-4694-857E-0CE76D6F840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454769" y="1277576"/>
            <a:ext cx="237744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33363" lvl="0" indent="-192088" rtl="0"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5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Google Shape;62;p7">
            <a:extLst>
              <a:ext uri="{FF2B5EF4-FFF2-40B4-BE49-F238E27FC236}">
                <a16:creationId xmlns:a16="http://schemas.microsoft.com/office/drawing/2014/main" id="{8B13E204-D66A-4256-9CF5-647EB143259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992544" y="1277576"/>
            <a:ext cx="237744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33363" lvl="0" indent="-192088" rtl="0">
              <a:spcBef>
                <a:spcPts val="600"/>
              </a:spcBef>
              <a:spcAft>
                <a:spcPts val="0"/>
              </a:spcAft>
              <a:buSzPts val="1200"/>
              <a:buChar char="▷"/>
              <a:defRPr sz="1500" baseline="0">
                <a:solidFill>
                  <a:schemeClr val="bg2">
                    <a:lumMod val="25000"/>
                  </a:schemeClr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99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315200" cy="82296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2FBC1-DC30-4D9A-87DD-66176C2932BC}"/>
              </a:ext>
            </a:extLst>
          </p:cNvPr>
          <p:cNvGrpSpPr/>
          <p:nvPr userDrawn="1"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7" name="Google Shape;66;p8">
              <a:extLst>
                <a:ext uri="{FF2B5EF4-FFF2-40B4-BE49-F238E27FC236}">
                  <a16:creationId xmlns:a16="http://schemas.microsoft.com/office/drawing/2014/main" id="{DEDB8F6C-00B9-4D50-91CC-13A1FA0E6B89}"/>
                </a:ext>
              </a:extLst>
            </p:cNvPr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;p8">
              <a:extLst>
                <a:ext uri="{FF2B5EF4-FFF2-40B4-BE49-F238E27FC236}">
                  <a16:creationId xmlns:a16="http://schemas.microsoft.com/office/drawing/2014/main" id="{6D70BC6E-CE9D-42A8-AAEB-4615DB4E3484}"/>
                </a:ext>
              </a:extLst>
            </p:cNvPr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;p8">
              <a:extLst>
                <a:ext uri="{FF2B5EF4-FFF2-40B4-BE49-F238E27FC236}">
                  <a16:creationId xmlns:a16="http://schemas.microsoft.com/office/drawing/2014/main" id="{22F19260-3229-498F-83E9-11149A161151}"/>
                </a:ext>
              </a:extLst>
            </p:cNvPr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;p8">
              <a:extLst>
                <a:ext uri="{FF2B5EF4-FFF2-40B4-BE49-F238E27FC236}">
                  <a16:creationId xmlns:a16="http://schemas.microsoft.com/office/drawing/2014/main" id="{0871950D-2685-4873-A666-27B2CBD86112}"/>
                </a:ext>
              </a:extLst>
            </p:cNvPr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Google Shape;34;p4">
            <a:extLst>
              <a:ext uri="{FF2B5EF4-FFF2-40B4-BE49-F238E27FC236}">
                <a16:creationId xmlns:a16="http://schemas.microsoft.com/office/drawing/2014/main" id="{164601A3-09DE-404A-B46A-373324E39CAB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25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4;p9">
            <a:extLst>
              <a:ext uri="{FF2B5EF4-FFF2-40B4-BE49-F238E27FC236}">
                <a16:creationId xmlns:a16="http://schemas.microsoft.com/office/drawing/2014/main" id="{BDDB2F76-7881-4547-80D1-323973A9915E}"/>
              </a:ext>
            </a:extLst>
          </p:cNvPr>
          <p:cNvSpPr/>
          <p:nvPr userDrawn="1"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5;p9">
            <a:extLst>
              <a:ext uri="{FF2B5EF4-FFF2-40B4-BE49-F238E27FC236}">
                <a16:creationId xmlns:a16="http://schemas.microsoft.com/office/drawing/2014/main" id="{FDEF09EE-B1CC-41C1-ACBF-80E1586A7890}"/>
              </a:ext>
            </a:extLst>
          </p:cNvPr>
          <p:cNvSpPr/>
          <p:nvPr userDrawn="1"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6;p9">
            <a:extLst>
              <a:ext uri="{FF2B5EF4-FFF2-40B4-BE49-F238E27FC236}">
                <a16:creationId xmlns:a16="http://schemas.microsoft.com/office/drawing/2014/main" id="{F6B46269-00B4-47AA-ABC0-72283C372305}"/>
              </a:ext>
            </a:extLst>
          </p:cNvPr>
          <p:cNvSpPr/>
          <p:nvPr userDrawn="1"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7;p9">
            <a:extLst>
              <a:ext uri="{FF2B5EF4-FFF2-40B4-BE49-F238E27FC236}">
                <a16:creationId xmlns:a16="http://schemas.microsoft.com/office/drawing/2014/main" id="{73572BA6-E13E-42B9-93A2-58122A417BE9}"/>
              </a:ext>
            </a:extLst>
          </p:cNvPr>
          <p:cNvSpPr/>
          <p:nvPr userDrawn="1"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8;p9">
            <a:extLst>
              <a:ext uri="{FF2B5EF4-FFF2-40B4-BE49-F238E27FC236}">
                <a16:creationId xmlns:a16="http://schemas.microsoft.com/office/drawing/2014/main" id="{DEC178D6-A0F6-4F59-83FE-25AE24362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10225" y="4649963"/>
            <a:ext cx="6462600" cy="35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Google Shape;34;p4">
            <a:extLst>
              <a:ext uri="{FF2B5EF4-FFF2-40B4-BE49-F238E27FC236}">
                <a16:creationId xmlns:a16="http://schemas.microsoft.com/office/drawing/2014/main" id="{53C68114-4081-467D-ACA1-2D134397C60F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40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6112" y="356616"/>
            <a:ext cx="7315200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112" y="1371600"/>
            <a:ext cx="7315200" cy="3277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custDataLst>
      <p:tags r:id="rId18"/>
    </p:custDataLst>
    <p:extLst>
      <p:ext uri="{BB962C8B-B14F-4D97-AF65-F5344CB8AC3E}">
        <p14:creationId xmlns:p14="http://schemas.microsoft.com/office/powerpoint/2010/main" val="416886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7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74" r:id="rId10"/>
    <p:sldLayoutId id="2147483688" r:id="rId11"/>
    <p:sldLayoutId id="2147483675" r:id="rId12"/>
    <p:sldLayoutId id="2147483669" r:id="rId13"/>
    <p:sldLayoutId id="2147483668" r:id="rId14"/>
    <p:sldLayoutId id="2147483676" r:id="rId15"/>
    <p:sldLayoutId id="214748367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100000"/>
        </a:lnSpc>
        <a:spcBef>
          <a:spcPts val="900"/>
        </a:spcBef>
        <a:buFont typeface="Montserrat" pitchFamily="2" charset="0"/>
        <a:buChar char="▷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lnSpc>
          <a:spcPct val="100000"/>
        </a:lnSpc>
        <a:spcBef>
          <a:spcPts val="900"/>
        </a:spcBef>
        <a:buFont typeface="Montserrat" pitchFamily="2" charset="0"/>
        <a:buChar char="▷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6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ctrTitle"/>
          </p:nvPr>
        </p:nvSpPr>
        <p:spPr>
          <a:xfrm>
            <a:off x="455444" y="2868727"/>
            <a:ext cx="8101960" cy="718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State Cooperative Contracts (SCC)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F504B-4DCD-49F6-8CE5-BDBBC3201433}"/>
              </a:ext>
            </a:extLst>
          </p:cNvPr>
          <p:cNvSpPr txBox="1"/>
          <p:nvPr/>
        </p:nvSpPr>
        <p:spPr>
          <a:xfrm>
            <a:off x="553915" y="3490512"/>
            <a:ext cx="645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971FF"/>
                </a:solidFill>
                <a:latin typeface="+mj-lt"/>
                <a:ea typeface="+mj-ea"/>
                <a:cs typeface="+mj-cs"/>
              </a:rPr>
              <a:t>How to Buy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A4ED0DF-5EC2-41CA-969E-257F7785E3C1}"/>
              </a:ext>
            </a:extLst>
          </p:cNvPr>
          <p:cNvSpPr txBox="1"/>
          <p:nvPr/>
        </p:nvSpPr>
        <p:spPr>
          <a:xfrm>
            <a:off x="8113987" y="13655"/>
            <a:ext cx="10300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Rev 01-2025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34AF3B-633B-47DA-8844-23FC49415DAF}"/>
              </a:ext>
            </a:extLst>
          </p:cNvPr>
          <p:cNvGrpSpPr/>
          <p:nvPr/>
        </p:nvGrpSpPr>
        <p:grpSpPr>
          <a:xfrm>
            <a:off x="2881223" y="268749"/>
            <a:ext cx="6152787" cy="4527537"/>
            <a:chOff x="2337757" y="199739"/>
            <a:chExt cx="6696253" cy="45275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68B00D-CFD7-4CBC-8762-51EBDB3C4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b="29597"/>
            <a:stretch/>
          </p:blipFill>
          <p:spPr>
            <a:xfrm>
              <a:off x="2380891" y="199739"/>
              <a:ext cx="6547792" cy="28281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845051-FF82-4011-B3D2-7A5A8324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757" y="3019246"/>
              <a:ext cx="6696253" cy="1708030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A594-3466-4AFB-9F41-C9AA5B62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14" y="382304"/>
            <a:ext cx="2572030" cy="4336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Multiple contracts will appear in the “Search Results.” </a:t>
            </a:r>
          </a:p>
          <a:p>
            <a:pPr marL="0" indent="0">
              <a:buNone/>
            </a:pPr>
            <a:r>
              <a:rPr lang="en-US" sz="2200" dirty="0"/>
              <a:t>Similar contracts are in the same Portfolio   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174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34AF3B-633B-47DA-8844-23FC49415DAF}"/>
              </a:ext>
            </a:extLst>
          </p:cNvPr>
          <p:cNvGrpSpPr/>
          <p:nvPr/>
        </p:nvGrpSpPr>
        <p:grpSpPr>
          <a:xfrm>
            <a:off x="2881223" y="268749"/>
            <a:ext cx="6152787" cy="4527537"/>
            <a:chOff x="2337757" y="199739"/>
            <a:chExt cx="6696253" cy="45275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68B00D-CFD7-4CBC-8762-51EBDB3C4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b="29597"/>
            <a:stretch/>
          </p:blipFill>
          <p:spPr>
            <a:xfrm>
              <a:off x="2380891" y="199739"/>
              <a:ext cx="6547792" cy="28281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845051-FF82-4011-B3D2-7A5A8324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757" y="3019246"/>
              <a:ext cx="6696253" cy="1708030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A594-3466-4AFB-9F41-C9AA5B62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14" y="382304"/>
            <a:ext cx="2572030" cy="4336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Click on the headers to sort the contracts by contract ID, portfolio name, </a:t>
            </a:r>
            <a:r>
              <a:rPr lang="en-US" sz="2200" b="1" dirty="0"/>
              <a:t>OR</a:t>
            </a:r>
            <a:r>
              <a:rPr lang="en-US" sz="2200" dirty="0"/>
              <a:t> contractor name</a:t>
            </a:r>
          </a:p>
          <a:p>
            <a:pPr marL="0" indent="0">
              <a:buNone/>
            </a:pPr>
            <a:r>
              <a:rPr lang="en-US" sz="2200" dirty="0"/>
              <a:t>A second click on the same title will reverse the order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37CE943-7DCD-44B7-9B43-AA231456C33E}"/>
              </a:ext>
            </a:extLst>
          </p:cNvPr>
          <p:cNvSpPr/>
          <p:nvPr/>
        </p:nvSpPr>
        <p:spPr>
          <a:xfrm rot="12746662">
            <a:off x="2893023" y="562812"/>
            <a:ext cx="350605" cy="506791"/>
          </a:xfrm>
          <a:prstGeom prst="downArrow">
            <a:avLst/>
          </a:prstGeom>
          <a:solidFill>
            <a:srgbClr val="54825F"/>
          </a:solidFill>
          <a:ln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01EB9A5-3568-4C97-8BFA-EF7E53138D14}"/>
              </a:ext>
            </a:extLst>
          </p:cNvPr>
          <p:cNvSpPr/>
          <p:nvPr/>
        </p:nvSpPr>
        <p:spPr>
          <a:xfrm rot="12746662">
            <a:off x="3726910" y="562812"/>
            <a:ext cx="350605" cy="506791"/>
          </a:xfrm>
          <a:prstGeom prst="downArrow">
            <a:avLst/>
          </a:prstGeom>
          <a:solidFill>
            <a:srgbClr val="54825F"/>
          </a:solidFill>
          <a:ln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9D1ADDE-F4CD-475D-9ECA-3B501E405B7E}"/>
              </a:ext>
            </a:extLst>
          </p:cNvPr>
          <p:cNvSpPr/>
          <p:nvPr/>
        </p:nvSpPr>
        <p:spPr>
          <a:xfrm rot="12746662">
            <a:off x="5202028" y="562812"/>
            <a:ext cx="350605" cy="506791"/>
          </a:xfrm>
          <a:prstGeom prst="downArrow">
            <a:avLst/>
          </a:prstGeom>
          <a:solidFill>
            <a:srgbClr val="54825F"/>
          </a:solidFill>
          <a:ln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195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34AF3B-633B-47DA-8844-23FC49415DAF}"/>
              </a:ext>
            </a:extLst>
          </p:cNvPr>
          <p:cNvGrpSpPr/>
          <p:nvPr/>
        </p:nvGrpSpPr>
        <p:grpSpPr>
          <a:xfrm>
            <a:off x="2881223" y="268749"/>
            <a:ext cx="6152787" cy="4527537"/>
            <a:chOff x="2337757" y="199739"/>
            <a:chExt cx="6696253" cy="45275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68B00D-CFD7-4CBC-8762-51EBDB3C4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b="29597"/>
            <a:stretch/>
          </p:blipFill>
          <p:spPr>
            <a:xfrm>
              <a:off x="2380891" y="199739"/>
              <a:ext cx="6547792" cy="28281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845051-FF82-4011-B3D2-7A5A8324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757" y="3019246"/>
              <a:ext cx="6696253" cy="1708030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A594-3466-4AFB-9F41-C9AA5B62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14" y="382304"/>
            <a:ext cx="2572030" cy="4336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When there are more results than fit the page, use the icons to navigate to subsequent pages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37CE943-7DCD-44B7-9B43-AA231456C33E}"/>
              </a:ext>
            </a:extLst>
          </p:cNvPr>
          <p:cNvSpPr/>
          <p:nvPr/>
        </p:nvSpPr>
        <p:spPr>
          <a:xfrm rot="15974920">
            <a:off x="2339289" y="4273746"/>
            <a:ext cx="350605" cy="506791"/>
          </a:xfrm>
          <a:prstGeom prst="downArrow">
            <a:avLst/>
          </a:prstGeom>
          <a:solidFill>
            <a:srgbClr val="54825F"/>
          </a:solidFill>
          <a:ln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752329-EA63-4364-8F9E-CEF81AC5A5E6}"/>
              </a:ext>
            </a:extLst>
          </p:cNvPr>
          <p:cNvSpPr/>
          <p:nvPr/>
        </p:nvSpPr>
        <p:spPr>
          <a:xfrm>
            <a:off x="2813016" y="4335637"/>
            <a:ext cx="1457059" cy="383012"/>
          </a:xfrm>
          <a:prstGeom prst="ellipse">
            <a:avLst/>
          </a:prstGeom>
          <a:solidFill>
            <a:srgbClr val="54825F">
              <a:alpha val="11000"/>
            </a:srgbClr>
          </a:solidFill>
          <a:ln w="28575"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B32B06C-E490-48A5-A462-5FD7AB16DBAD}"/>
              </a:ext>
            </a:extLst>
          </p:cNvPr>
          <p:cNvSpPr/>
          <p:nvPr/>
        </p:nvSpPr>
        <p:spPr>
          <a:xfrm rot="15974920">
            <a:off x="6535805" y="4017469"/>
            <a:ext cx="350605" cy="1184449"/>
          </a:xfrm>
          <a:prstGeom prst="downArrow">
            <a:avLst/>
          </a:prstGeom>
          <a:solidFill>
            <a:srgbClr val="54825F"/>
          </a:solidFill>
          <a:ln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91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34AF3B-633B-47DA-8844-23FC49415DAF}"/>
              </a:ext>
            </a:extLst>
          </p:cNvPr>
          <p:cNvGrpSpPr/>
          <p:nvPr/>
        </p:nvGrpSpPr>
        <p:grpSpPr>
          <a:xfrm>
            <a:off x="2881223" y="268749"/>
            <a:ext cx="6152787" cy="4527537"/>
            <a:chOff x="2337757" y="199739"/>
            <a:chExt cx="6696253" cy="45275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68B00D-CFD7-4CBC-8762-51EBDB3C4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b="29597"/>
            <a:stretch/>
          </p:blipFill>
          <p:spPr>
            <a:xfrm>
              <a:off x="2380891" y="199739"/>
              <a:ext cx="6547792" cy="28281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845051-FF82-4011-B3D2-7A5A8324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757" y="3019246"/>
              <a:ext cx="6696253" cy="1708030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A594-3466-4AFB-9F41-C9AA5B62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14" y="382304"/>
            <a:ext cx="2572030" cy="4336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Watch the expiration date</a:t>
            </a:r>
          </a:p>
          <a:p>
            <a:pPr marL="0" indent="0">
              <a:buNone/>
            </a:pPr>
            <a:r>
              <a:rPr lang="en-US" sz="1800" dirty="0"/>
              <a:t>Do not buy from expired contracts</a:t>
            </a:r>
          </a:p>
          <a:p>
            <a:pPr marL="0" indent="0">
              <a:buNone/>
            </a:pPr>
            <a:r>
              <a:rPr lang="en-US" sz="1800" dirty="0"/>
              <a:t>Expired or canceled contracts will appear on the list for 18 months for audit purposes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752329-EA63-4364-8F9E-CEF81AC5A5E6}"/>
              </a:ext>
            </a:extLst>
          </p:cNvPr>
          <p:cNvSpPr/>
          <p:nvPr/>
        </p:nvSpPr>
        <p:spPr>
          <a:xfrm>
            <a:off x="6804977" y="2678162"/>
            <a:ext cx="1017112" cy="383012"/>
          </a:xfrm>
          <a:prstGeom prst="ellipse">
            <a:avLst/>
          </a:prstGeom>
          <a:solidFill>
            <a:srgbClr val="54825F">
              <a:alpha val="11000"/>
            </a:srgbClr>
          </a:solidFill>
          <a:ln w="28575"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99FCE4-E9A1-4F5B-BA44-1B6CE1E37674}"/>
              </a:ext>
            </a:extLst>
          </p:cNvPr>
          <p:cNvSpPr/>
          <p:nvPr/>
        </p:nvSpPr>
        <p:spPr>
          <a:xfrm>
            <a:off x="6825821" y="1885962"/>
            <a:ext cx="1017112" cy="383012"/>
          </a:xfrm>
          <a:prstGeom prst="ellipse">
            <a:avLst/>
          </a:prstGeom>
          <a:solidFill>
            <a:srgbClr val="54825F">
              <a:alpha val="11000"/>
            </a:srgbClr>
          </a:solidFill>
          <a:ln w="28575"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D69AA5-F5E0-4DA4-92A5-3146DAE75746}"/>
              </a:ext>
            </a:extLst>
          </p:cNvPr>
          <p:cNvSpPr/>
          <p:nvPr/>
        </p:nvSpPr>
        <p:spPr>
          <a:xfrm>
            <a:off x="6825821" y="3506070"/>
            <a:ext cx="1017112" cy="383012"/>
          </a:xfrm>
          <a:prstGeom prst="ellipse">
            <a:avLst/>
          </a:prstGeom>
          <a:solidFill>
            <a:srgbClr val="54825F">
              <a:alpha val="11000"/>
            </a:srgbClr>
          </a:solidFill>
          <a:ln w="28575"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803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34AF3B-633B-47DA-8844-23FC49415DAF}"/>
              </a:ext>
            </a:extLst>
          </p:cNvPr>
          <p:cNvGrpSpPr/>
          <p:nvPr/>
        </p:nvGrpSpPr>
        <p:grpSpPr>
          <a:xfrm>
            <a:off x="2881223" y="268749"/>
            <a:ext cx="6152787" cy="4527537"/>
            <a:chOff x="2337757" y="199739"/>
            <a:chExt cx="6696253" cy="45275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68B00D-CFD7-4CBC-8762-51EBDB3C4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b="29597"/>
            <a:stretch/>
          </p:blipFill>
          <p:spPr>
            <a:xfrm>
              <a:off x="2380891" y="199739"/>
              <a:ext cx="6547792" cy="28281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845051-FF82-4011-B3D2-7A5A8324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757" y="3019246"/>
              <a:ext cx="6696253" cy="1708030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A594-3466-4AFB-9F41-C9AA5B62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14" y="382304"/>
            <a:ext cx="2572030" cy="4336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Select a contract to review by clicking “View Details”</a:t>
            </a:r>
          </a:p>
          <a:p>
            <a:pPr marL="0" indent="0">
              <a:buNone/>
            </a:pPr>
            <a:r>
              <a:rPr lang="en-US" sz="2200" dirty="0"/>
              <a:t>You will be taken to the contract landing pad</a:t>
            </a:r>
            <a:endParaRPr lang="en-US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99FCE4-E9A1-4F5B-BA44-1B6CE1E37674}"/>
              </a:ext>
            </a:extLst>
          </p:cNvPr>
          <p:cNvSpPr/>
          <p:nvPr/>
        </p:nvSpPr>
        <p:spPr>
          <a:xfrm>
            <a:off x="7868811" y="2300029"/>
            <a:ext cx="1017112" cy="383012"/>
          </a:xfrm>
          <a:prstGeom prst="ellipse">
            <a:avLst/>
          </a:prstGeom>
          <a:solidFill>
            <a:srgbClr val="54825F">
              <a:alpha val="11000"/>
            </a:srgbClr>
          </a:solidFill>
          <a:ln w="28575"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65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E23590-60AF-4BEE-9689-C8B2818146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7969" y="296803"/>
            <a:ext cx="7315200" cy="822325"/>
          </a:xfrm>
        </p:spPr>
        <p:txBody>
          <a:bodyPr/>
          <a:lstStyle/>
          <a:p>
            <a:r>
              <a:rPr lang="en-US" dirty="0"/>
              <a:t>Contract Landing Page: Defined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3C0BB3-58EC-459E-8D24-1B4608DA0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8761"/>
              </p:ext>
            </p:extLst>
          </p:nvPr>
        </p:nvGraphicFramePr>
        <p:xfrm>
          <a:off x="543461" y="1026544"/>
          <a:ext cx="8013939" cy="367697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71246">
                  <a:extLst>
                    <a:ext uri="{9D8B030D-6E8A-4147-A177-3AD203B41FA5}">
                      <a16:colId xmlns:a16="http://schemas.microsoft.com/office/drawing/2014/main" val="1188360862"/>
                    </a:ext>
                  </a:extLst>
                </a:gridCol>
                <a:gridCol w="5742693">
                  <a:extLst>
                    <a:ext uri="{9D8B030D-6E8A-4147-A177-3AD203B41FA5}">
                      <a16:colId xmlns:a16="http://schemas.microsoft.com/office/drawing/2014/main" val="1224381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48321"/>
                  </a:ext>
                </a:extLst>
              </a:tr>
              <a:tr h="5128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Contractor Details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Contractor’s contract manager contact information &amp; website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186051"/>
                  </a:ext>
                </a:extLst>
              </a:tr>
              <a:tr h="4082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Portfolio of Contract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name of the group of contracts. The contracts in the contracting family should be reviewed to determine best value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641222"/>
                  </a:ext>
                </a:extLst>
              </a:tr>
              <a:tr h="4082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Ordering Instructions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Instructions specific 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466403"/>
                  </a:ext>
                </a:extLst>
              </a:tr>
              <a:tr h="4082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Contract Details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the full contract for review of terms and conditions, scope of work, and specifics about pricing 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583809"/>
                  </a:ext>
                </a:extLst>
              </a:tr>
              <a:tr h="408282">
                <a:tc>
                  <a:txBody>
                    <a:bodyPr/>
                    <a:lstStyle/>
                    <a:p>
                      <a:r>
                        <a:rPr lang="en-US" sz="1600" dirty="0"/>
                        <a:t>Additional Details 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any information that may be provided in this optional field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705486"/>
                  </a:ext>
                </a:extLst>
              </a:tr>
              <a:tr h="408282">
                <a:tc>
                  <a:txBody>
                    <a:bodyPr/>
                    <a:lstStyle/>
                    <a:p>
                      <a:r>
                        <a:rPr lang="en-US" sz="1600" dirty="0"/>
                        <a:t>Questions or Concerns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 Purchasing’s Contract Manager who can answer questions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2146653"/>
                  </a:ext>
                </a:extLst>
              </a:tr>
              <a:tr h="408282">
                <a:tc>
                  <a:txBody>
                    <a:bodyPr/>
                    <a:lstStyle/>
                    <a:p>
                      <a:r>
                        <a:rPr lang="en-US" sz="1600" dirty="0"/>
                        <a:t>Related Contracts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Contracts in the same portfolio to review to determine best value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787320"/>
                  </a:ext>
                </a:extLst>
              </a:tr>
              <a:tr h="408282">
                <a:tc>
                  <a:txBody>
                    <a:bodyPr/>
                    <a:lstStyle/>
                    <a:p>
                      <a:r>
                        <a:rPr lang="en-US" sz="1600" dirty="0"/>
                        <a:t>Other Contracts</a:t>
                      </a:r>
                      <a:endParaRPr lang="en-US" sz="1600" b="1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Contacts by the same vendor</a:t>
                      </a:r>
                      <a:endParaRPr lang="en-US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793749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0870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519E-78A8-45A1-ABD2-E7B21C34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ADD30-49AC-4A5B-912B-9D4E8A3CE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Making a Purchase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980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CECF2-96E2-4A31-B1C6-F9619FF1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724" y="1001531"/>
            <a:ext cx="4666598" cy="2804812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CAE5-6CBD-4E6D-96EE-0519E781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3" y="1151791"/>
            <a:ext cx="3363944" cy="3270739"/>
          </a:xfrm>
        </p:spPr>
        <p:txBody>
          <a:bodyPr>
            <a:normAutofit/>
          </a:bodyPr>
          <a:lstStyle/>
          <a:p>
            <a:r>
              <a:rPr lang="en-US" sz="2000" dirty="0"/>
              <a:t>How to order</a:t>
            </a:r>
          </a:p>
          <a:p>
            <a:r>
              <a:rPr lang="en-US" sz="2000" dirty="0"/>
              <a:t>Complete any steps required</a:t>
            </a:r>
          </a:p>
          <a:p>
            <a:r>
              <a:rPr lang="en-US" sz="2000" dirty="0"/>
              <a:t>If no secondary solicitation is required, make a best value decision from which contract in the portfolio to buy*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42DF8-742E-48DE-AD08-0ED7EA0E1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325" y="3112476"/>
            <a:ext cx="4591042" cy="1816648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476A81-D536-43BD-96FE-F55054897A82}"/>
              </a:ext>
            </a:extLst>
          </p:cNvPr>
          <p:cNvSpPr/>
          <p:nvPr/>
        </p:nvSpPr>
        <p:spPr>
          <a:xfrm>
            <a:off x="548633" y="539866"/>
            <a:ext cx="3961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Review Ordering Instructions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B7DE5-66FE-40A7-924D-4A75A490DDF5}"/>
              </a:ext>
            </a:extLst>
          </p:cNvPr>
          <p:cNvSpPr txBox="1"/>
          <p:nvPr/>
        </p:nvSpPr>
        <p:spPr>
          <a:xfrm>
            <a:off x="548633" y="4457698"/>
            <a:ext cx="3455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*See the slide deck</a:t>
            </a:r>
            <a:r>
              <a:rPr lang="en-US" sz="1200" i="1" dirty="0"/>
              <a:t> SCC: Making a Best Value Decision</a:t>
            </a:r>
            <a:r>
              <a:rPr lang="en-US" sz="1200" dirty="0"/>
              <a:t> for more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24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CAE5-6CBD-4E6D-96EE-0519E781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411" y="598940"/>
            <a:ext cx="4351894" cy="3806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Contract Details</a:t>
            </a:r>
          </a:p>
          <a:p>
            <a:r>
              <a:rPr lang="en-US" sz="2000" dirty="0"/>
              <a:t>Review the full contract’s scope of work to see what can be purchased from the contract</a:t>
            </a:r>
          </a:p>
          <a:p>
            <a:r>
              <a:rPr lang="en-US" sz="2000" dirty="0"/>
              <a:t>Review pricing </a:t>
            </a:r>
          </a:p>
          <a:p>
            <a:r>
              <a:rPr lang="en-US" sz="2000" dirty="0"/>
              <a:t>See if a document lists categories by which the contractor must abide </a:t>
            </a:r>
          </a:p>
          <a:p>
            <a:r>
              <a:rPr lang="en-US" sz="2000" dirty="0"/>
              <a:t>Only purchase items listed on the contract or in a category allowed to be sold through the contract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24042-CC8B-415F-A052-FF6048B17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8" y="1515084"/>
            <a:ext cx="4046875" cy="2135555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0316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CAE5-6CBD-4E6D-96EE-0519E7815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0162" y="504013"/>
            <a:ext cx="4941276" cy="415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Working with the Contractor</a:t>
            </a:r>
          </a:p>
          <a:p>
            <a:r>
              <a:rPr lang="en-US" sz="2000" dirty="0"/>
              <a:t>Place your order by phone, email, or website (if available)  </a:t>
            </a:r>
          </a:p>
          <a:p>
            <a:r>
              <a:rPr lang="en-US" sz="2000" dirty="0"/>
              <a:t>Provide the contractor the contract number</a:t>
            </a:r>
          </a:p>
          <a:p>
            <a:r>
              <a:rPr lang="en-US" sz="2000" dirty="0"/>
              <a:t>With every purchase, ask about the price! Ensure the contract pricing is given </a:t>
            </a:r>
          </a:p>
          <a:p>
            <a:r>
              <a:rPr lang="en-US" sz="2000" dirty="0"/>
              <a:t>If ordering from a website, make sure that the contractor created a user name for you which connects you to contract pricing</a:t>
            </a:r>
          </a:p>
          <a:p>
            <a:endParaRPr lang="en-US" sz="2000" dirty="0"/>
          </a:p>
        </p:txBody>
      </p:sp>
      <p:pic>
        <p:nvPicPr>
          <p:cNvPr id="8194" name="Picture 2" descr="Using Different Appointment Reminder Channels to Maximize Results">
            <a:extLst>
              <a:ext uri="{FF2B5EF4-FFF2-40B4-BE49-F238E27FC236}">
                <a16:creationId xmlns:a16="http://schemas.microsoft.com/office/drawing/2014/main" id="{B3ACE73A-6B93-4FAA-956E-93110E98B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r="18750" b="7737"/>
          <a:stretch/>
        </p:blipFill>
        <p:spPr bwMode="auto">
          <a:xfrm>
            <a:off x="291696" y="1616952"/>
            <a:ext cx="3455219" cy="18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46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96D0-D452-4B5C-A52D-E2E97E21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B1B12-8BB5-45A0-8532-0BA3AB0B1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Finding an Item on SCC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036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61B24-FA3E-4AF3-B82A-5149CB536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3D722-6AC7-4A4B-8C40-427E7802B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8946" y="2944368"/>
            <a:ext cx="4897316" cy="950976"/>
          </a:xfrm>
        </p:spPr>
        <p:txBody>
          <a:bodyPr/>
          <a:lstStyle/>
          <a:p>
            <a:pPr algn="ctr"/>
            <a:r>
              <a:rPr lang="en-US" sz="1800" b="0" dirty="0"/>
              <a:t>801-957-7160</a:t>
            </a:r>
          </a:p>
          <a:p>
            <a:pPr algn="ctr"/>
            <a:r>
              <a:rPr lang="en-US" sz="1800" b="0" dirty="0"/>
              <a:t>purchasingcontracts@Utah.gov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02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824C6-5176-490A-8E89-DA51C7D3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Location of SCC Search Engine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3B4C2-9F89-498E-9506-2318BBB2A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699" y="965383"/>
            <a:ext cx="7278675" cy="93243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4000" dirty="0"/>
              <a:t>statecontracts.utah.gov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24542-7DA6-43D9-8479-A4237F6C8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2775"/>
          <a:stretch/>
        </p:blipFill>
        <p:spPr>
          <a:xfrm>
            <a:off x="1431675" y="1984075"/>
            <a:ext cx="6740700" cy="3022698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773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CB77B-43FB-496D-A0A8-08F438844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34" y="774083"/>
            <a:ext cx="8272732" cy="1806021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0FD397-137F-4FDC-B573-7FEC07587C27}"/>
              </a:ext>
            </a:extLst>
          </p:cNvPr>
          <p:cNvSpPr/>
          <p:nvPr/>
        </p:nvSpPr>
        <p:spPr>
          <a:xfrm>
            <a:off x="5676181" y="774083"/>
            <a:ext cx="2898476" cy="450874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1C1C15E-7B36-4CBC-B75D-E46FB6EBE869}"/>
              </a:ext>
            </a:extLst>
          </p:cNvPr>
          <p:cNvSpPr/>
          <p:nvPr/>
        </p:nvSpPr>
        <p:spPr>
          <a:xfrm rot="16200000">
            <a:off x="4862135" y="628584"/>
            <a:ext cx="534838" cy="825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F054B-B0B4-48CE-B04A-7BA243FC132E}"/>
              </a:ext>
            </a:extLst>
          </p:cNvPr>
          <p:cNvSpPr txBox="1"/>
          <p:nvPr/>
        </p:nvSpPr>
        <p:spPr>
          <a:xfrm>
            <a:off x="1097280" y="2800197"/>
            <a:ext cx="675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New User? “How to Use a Cooperative Contract” PDF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E40E1-F757-497B-96E4-F5D579DF6144}"/>
              </a:ext>
            </a:extLst>
          </p:cNvPr>
          <p:cNvSpPr txBox="1"/>
          <p:nvPr/>
        </p:nvSpPr>
        <p:spPr>
          <a:xfrm>
            <a:off x="1097280" y="3297289"/>
            <a:ext cx="689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Download the “How to Use a Cooperative Contract” PDF which provides the best practices for using state cooperative contracts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36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CB77B-43FB-496D-A0A8-08F438844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34" y="774083"/>
            <a:ext cx="8272732" cy="1806021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FE40E1-F757-497B-96E4-F5D579DF6144}"/>
              </a:ext>
            </a:extLst>
          </p:cNvPr>
          <p:cNvSpPr txBox="1"/>
          <p:nvPr/>
        </p:nvSpPr>
        <p:spPr>
          <a:xfrm>
            <a:off x="1097280" y="3230196"/>
            <a:ext cx="634904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 defTabSz="685800">
              <a:spcBef>
                <a:spcPts val="600"/>
              </a:spcBef>
              <a:buSzPts val="1400"/>
              <a:buFont typeface="Montserrat" pitchFamily="2" charset="0"/>
              <a:buChar char="▷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Contract Number</a:t>
            </a:r>
          </a:p>
          <a:p>
            <a:pPr marL="457200" indent="-317500" defTabSz="685800">
              <a:spcBef>
                <a:spcPts val="600"/>
              </a:spcBef>
              <a:buSzPts val="1400"/>
              <a:buFont typeface="Montserrat" pitchFamily="2" charset="0"/>
              <a:buChar char="▷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Vendor Name</a:t>
            </a:r>
          </a:p>
          <a:p>
            <a:pPr marL="457200" indent="-317500" defTabSz="685800">
              <a:spcBef>
                <a:spcPts val="600"/>
              </a:spcBef>
              <a:buSzPts val="1400"/>
              <a:buFont typeface="Montserrat" pitchFamily="2" charset="0"/>
              <a:buChar char="▷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Item desired</a:t>
            </a:r>
          </a:p>
          <a:p>
            <a:pPr marL="457200" indent="-317500" defTabSz="685800">
              <a:spcBef>
                <a:spcPts val="600"/>
              </a:spcBef>
              <a:buSzPts val="1400"/>
              <a:buFont typeface="Montserrat" pitchFamily="2" charset="0"/>
              <a:buChar char="▷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Portfolio or Contract Family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ABFF8-97C5-423E-B6B6-089F416977CA}"/>
              </a:ext>
            </a:extLst>
          </p:cNvPr>
          <p:cNvSpPr txBox="1"/>
          <p:nvPr/>
        </p:nvSpPr>
        <p:spPr>
          <a:xfrm>
            <a:off x="1097280" y="2800197"/>
            <a:ext cx="675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Search for contracts using keywords: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C7EED-5936-4C36-8B65-FDABA1DB8D8A}"/>
              </a:ext>
            </a:extLst>
          </p:cNvPr>
          <p:cNvSpPr/>
          <p:nvPr/>
        </p:nvSpPr>
        <p:spPr>
          <a:xfrm>
            <a:off x="526212" y="1984312"/>
            <a:ext cx="4045788" cy="36576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0A4D3A9-25FB-4FD1-8C81-625DC24683E9}"/>
              </a:ext>
            </a:extLst>
          </p:cNvPr>
          <p:cNvSpPr/>
          <p:nvPr/>
        </p:nvSpPr>
        <p:spPr>
          <a:xfrm rot="2317387">
            <a:off x="1979762" y="1160657"/>
            <a:ext cx="534838" cy="8258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81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948FA-8163-4851-A9F0-0051F74C1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33" y="456111"/>
            <a:ext cx="4069853" cy="42535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FE40E1-F757-497B-96E4-F5D579DF6144}"/>
              </a:ext>
            </a:extLst>
          </p:cNvPr>
          <p:cNvSpPr txBox="1"/>
          <p:nvPr/>
        </p:nvSpPr>
        <p:spPr>
          <a:xfrm>
            <a:off x="4986068" y="1573575"/>
            <a:ext cx="32366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17500" defTabSz="685800">
              <a:spcBef>
                <a:spcPts val="600"/>
              </a:spcBef>
              <a:buSzPts val="1400"/>
              <a:buFont typeface="Montserrat" pitchFamily="2" charset="0"/>
              <a:buChar char="▷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system will provide a list of options </a:t>
            </a:r>
          </a:p>
          <a:p>
            <a:pPr marL="457200" indent="-317500" defTabSz="685800">
              <a:spcBef>
                <a:spcPts val="600"/>
              </a:spcBef>
              <a:buSzPts val="1400"/>
              <a:buFont typeface="Montserrat" pitchFamily="2" charset="0"/>
              <a:buChar char="▷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Click on one of the options</a:t>
            </a:r>
          </a:p>
          <a:p>
            <a:pPr marL="457200" indent="-317500" defTabSz="685800">
              <a:spcBef>
                <a:spcPts val="600"/>
              </a:spcBef>
              <a:buSzPts val="1400"/>
              <a:buFont typeface="Montserrat" pitchFamily="2" charset="0"/>
              <a:buChar char="▷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You can use the orange slider to see more options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2ABFF8-97C5-423E-B6B6-089F416977CA}"/>
              </a:ext>
            </a:extLst>
          </p:cNvPr>
          <p:cNvSpPr txBox="1"/>
          <p:nvPr/>
        </p:nvSpPr>
        <p:spPr>
          <a:xfrm>
            <a:off x="5070239" y="746020"/>
            <a:ext cx="3653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Enter your first keyword and WAIT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C7EED-5936-4C36-8B65-FDABA1DB8D8A}"/>
              </a:ext>
            </a:extLst>
          </p:cNvPr>
          <p:cNvSpPr/>
          <p:nvPr/>
        </p:nvSpPr>
        <p:spPr>
          <a:xfrm>
            <a:off x="526212" y="1546899"/>
            <a:ext cx="3804248" cy="36576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0A4D3A9-25FB-4FD1-8C81-625DC24683E9}"/>
              </a:ext>
            </a:extLst>
          </p:cNvPr>
          <p:cNvSpPr/>
          <p:nvPr/>
        </p:nvSpPr>
        <p:spPr>
          <a:xfrm rot="2317387">
            <a:off x="2160917" y="748601"/>
            <a:ext cx="534838" cy="8258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4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CB77B-43FB-496D-A0A8-08F438844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34" y="774083"/>
            <a:ext cx="8272732" cy="1806021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2ABFF8-97C5-423E-B6B6-089F416977CA}"/>
              </a:ext>
            </a:extLst>
          </p:cNvPr>
          <p:cNvSpPr txBox="1"/>
          <p:nvPr/>
        </p:nvSpPr>
        <p:spPr>
          <a:xfrm>
            <a:off x="1097281" y="2800197"/>
            <a:ext cx="510511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Reside outside the Wasatch Front?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Enter the county name to limit the contracts to those available in your county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EC7EED-5936-4C36-8B65-FDABA1DB8D8A}"/>
              </a:ext>
            </a:extLst>
          </p:cNvPr>
          <p:cNvSpPr/>
          <p:nvPr/>
        </p:nvSpPr>
        <p:spPr>
          <a:xfrm>
            <a:off x="4787660" y="1967060"/>
            <a:ext cx="2501660" cy="365760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 w="28575"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0A4D3A9-25FB-4FD1-8C81-625DC24683E9}"/>
              </a:ext>
            </a:extLst>
          </p:cNvPr>
          <p:cNvSpPr/>
          <p:nvPr/>
        </p:nvSpPr>
        <p:spPr>
          <a:xfrm rot="19165116">
            <a:off x="4207102" y="1197144"/>
            <a:ext cx="534838" cy="825836"/>
          </a:xfrm>
          <a:prstGeom prst="downArrow">
            <a:avLst/>
          </a:prstGeom>
          <a:solidFill>
            <a:srgbClr val="54825F"/>
          </a:solidFill>
          <a:ln>
            <a:solidFill>
              <a:srgbClr val="548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6F4B26-F0A3-4DCA-BE34-B24FD150C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824" y="2800197"/>
            <a:ext cx="2097065" cy="2104462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83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CB77B-43FB-496D-A0A8-08F438844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634" y="774083"/>
            <a:ext cx="8272732" cy="1806021"/>
          </a:xfrm>
          <a:prstGeom prst="rect">
            <a:avLst/>
          </a:prstGeom>
          <a:ln w="28575">
            <a:solidFill>
              <a:schemeClr val="bg2">
                <a:lumMod val="9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2ABFF8-97C5-423E-B6B6-089F416977CA}"/>
              </a:ext>
            </a:extLst>
          </p:cNvPr>
          <p:cNvSpPr txBox="1"/>
          <p:nvPr/>
        </p:nvSpPr>
        <p:spPr>
          <a:xfrm>
            <a:off x="1097280" y="2800197"/>
            <a:ext cx="67544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If you cannot find a contract, 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call 801-957-7160 to be directed to a purchasing agent or email purchasingcontracts@utah.gov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If a contract needs new keywords, email the Contract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42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34AF3B-633B-47DA-8844-23FC49415DAF}"/>
              </a:ext>
            </a:extLst>
          </p:cNvPr>
          <p:cNvGrpSpPr/>
          <p:nvPr/>
        </p:nvGrpSpPr>
        <p:grpSpPr>
          <a:xfrm>
            <a:off x="2881223" y="268749"/>
            <a:ext cx="6152787" cy="4527537"/>
            <a:chOff x="2337757" y="199739"/>
            <a:chExt cx="6696253" cy="45275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68B00D-CFD7-4CBC-8762-51EBDB3C4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 b="29597"/>
            <a:stretch/>
          </p:blipFill>
          <p:spPr>
            <a:xfrm>
              <a:off x="2380891" y="199739"/>
              <a:ext cx="6547792" cy="282813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845051-FF82-4011-B3D2-7A5A8324E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7757" y="3019246"/>
              <a:ext cx="6696253" cy="1708030"/>
            </a:xfrm>
            <a:prstGeom prst="rect">
              <a:avLst/>
            </a:prstGeom>
          </p:spPr>
        </p:pic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7A594-3466-4AFB-9F41-C9AA5B629B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14" y="382304"/>
            <a:ext cx="2572030" cy="43363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All contracts with the keywords will be displayed in a random order. By randomizing, the contractors have the same opportunity to be seen.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079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VuidXoB1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GO">
      <a:dk1>
        <a:srgbClr val="646464"/>
      </a:dk1>
      <a:lt1>
        <a:srgbClr val="FFFFFF"/>
      </a:lt1>
      <a:dk2>
        <a:srgbClr val="5971FF"/>
      </a:dk2>
      <a:lt2>
        <a:srgbClr val="E6E6E6"/>
      </a:lt2>
      <a:accent1>
        <a:srgbClr val="8252FF"/>
      </a:accent1>
      <a:accent2>
        <a:srgbClr val="6BBAFC"/>
      </a:accent2>
      <a:accent3>
        <a:srgbClr val="C72900"/>
      </a:accent3>
      <a:accent4>
        <a:srgbClr val="EF8300"/>
      </a:accent4>
      <a:accent5>
        <a:srgbClr val="5971FF"/>
      </a:accent5>
      <a:accent6>
        <a:srgbClr val="707070"/>
      </a:accent6>
      <a:hlink>
        <a:srgbClr val="5971FF"/>
      </a:hlink>
      <a:folHlink>
        <a:srgbClr val="6611CC"/>
      </a:folHlink>
    </a:clrScheme>
    <a:fontScheme name="Custom 3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l" id="{DA901F11-A83A-44CA-A37B-A3FD4E07ACC3}" vid="{83E2BCEF-4A94-4475-B563-8995715FA0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Gov Ops Slide Template_Works as Template_Calibri</Template>
  <TotalTime>414</TotalTime>
  <Words>590</Words>
  <Application>Microsoft Office PowerPoint</Application>
  <PresentationFormat>Custom</PresentationFormat>
  <Paragraphs>87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Montserrat</vt:lpstr>
      <vt:lpstr>Office Theme</vt:lpstr>
      <vt:lpstr>State Cooperative Contracts (SCC)</vt:lpstr>
      <vt:lpstr>Step 1</vt:lpstr>
      <vt:lpstr>Location of SCC Search Engine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Contract Landing Page: Defined</vt:lpstr>
      <vt:lpstr>Step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Tara Eutsler</dc:creator>
  <cp:lastModifiedBy>Tara Eutsler</cp:lastModifiedBy>
  <cp:revision>73</cp:revision>
  <dcterms:created xsi:type="dcterms:W3CDTF">2024-12-26T15:49:59Z</dcterms:created>
  <dcterms:modified xsi:type="dcterms:W3CDTF">2025-01-30T14:04:09Z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CE722DBD-79D1-478F-9676-871B9065EDC1</vt:lpwstr>
  </property>
  <property fmtid="{D5CDD505-2E9C-101B-9397-08002B2CF9AE}" pid="3" name="ArticulatePath">
    <vt:lpwstr>Presentation3</vt:lpwstr>
  </property>
</Properties>
</file>