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9" r:id="rId3"/>
    <p:sldId id="275" r:id="rId4"/>
    <p:sldId id="277" r:id="rId5"/>
    <p:sldId id="278" r:id="rId6"/>
    <p:sldId id="280" r:id="rId7"/>
    <p:sldId id="279" r:id="rId8"/>
    <p:sldId id="260" r:id="rId9"/>
    <p:sldId id="261" r:id="rId10"/>
    <p:sldId id="262" r:id="rId11"/>
    <p:sldId id="263" r:id="rId12"/>
    <p:sldId id="264" r:id="rId13"/>
    <p:sldId id="265" r:id="rId14"/>
    <p:sldId id="266" r:id="rId15"/>
    <p:sldId id="267" r:id="rId16"/>
    <p:sldId id="276" r:id="rId17"/>
    <p:sldId id="268" r:id="rId18"/>
    <p:sldId id="28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5FA4"/>
    <a:srgbClr val="001C54"/>
    <a:srgbClr val="203367"/>
    <a:srgbClr val="213469"/>
    <a:srgbClr val="FBC3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73" d="100"/>
          <a:sy n="73" d="100"/>
        </p:scale>
        <p:origin x="44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560" t="5561" b="7919"/>
          <a:stretch/>
        </p:blipFill>
        <p:spPr>
          <a:xfrm>
            <a:off x="-9525" y="0"/>
            <a:ext cx="11839576" cy="6867526"/>
          </a:xfrm>
          <a:prstGeom prst="rect">
            <a:avLst/>
          </a:prstGeom>
        </p:spPr>
      </p:pic>
      <p:sp>
        <p:nvSpPr>
          <p:cNvPr id="2" name="Title 1"/>
          <p:cNvSpPr>
            <a:spLocks noGrp="1"/>
          </p:cNvSpPr>
          <p:nvPr>
            <p:ph type="ctrTitle"/>
          </p:nvPr>
        </p:nvSpPr>
        <p:spPr>
          <a:xfrm>
            <a:off x="486032" y="1272755"/>
            <a:ext cx="7315200" cy="1711452"/>
          </a:xfrm>
        </p:spPr>
        <p:txBody>
          <a:bodyPr anchor="b">
            <a:normAutofit/>
          </a:bodyPr>
          <a:lstStyle>
            <a:lvl1pPr algn="l">
              <a:defRPr sz="5900" spc="-100" baseline="0">
                <a:solidFill>
                  <a:srgbClr val="203367"/>
                </a:solidFill>
                <a:latin typeface="Segoe UI" panose="020B0502040204020203" pitchFamily="34" charset="0"/>
                <a:cs typeface="Segoe UI" panose="020B0502040204020203"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86032" y="4670246"/>
            <a:ext cx="7315200" cy="914400"/>
          </a:xfrm>
        </p:spPr>
        <p:txBody>
          <a:bodyPr anchor="t">
            <a:normAutofit/>
          </a:bodyPr>
          <a:lstStyle>
            <a:lvl1pPr marL="0" indent="0" algn="l">
              <a:buNone/>
              <a:defRPr sz="2200" cap="none" spc="0" baseline="0">
                <a:solidFill>
                  <a:srgbClr val="203367"/>
                </a:solidFill>
                <a:latin typeface="Segoe UI Light" panose="020B0502040204020203" pitchFamily="34" charset="0"/>
                <a:cs typeface="Segoe UI Light" panose="020B0502040204020203" pitchFamily="34" charset="0"/>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86032" y="6356350"/>
            <a:ext cx="2519632" cy="365125"/>
          </a:xfrm>
          <a:prstGeom prst="rect">
            <a:avLst/>
          </a:prstGeom>
        </p:spPr>
        <p:txBody>
          <a:bodyPr/>
          <a:lstStyle>
            <a:lvl1pPr>
              <a:defRPr>
                <a:solidFill>
                  <a:schemeClr val="tx1"/>
                </a:solidFill>
              </a:defRPr>
            </a:lvl1pPr>
          </a:lstStyle>
          <a:p>
            <a:fld id="{5586B75A-687E-405C-8A0B-8D00578BA2C3}" type="datetimeFigureOut">
              <a:rPr lang="en-US" smtClean="0"/>
              <a:pPr/>
              <a:t>1/16/2020</a:t>
            </a:fld>
            <a:endParaRPr lang="en-US" dirty="0"/>
          </a:p>
        </p:txBody>
      </p:sp>
      <p:sp>
        <p:nvSpPr>
          <p:cNvPr id="5" name="Footer Placeholder 4"/>
          <p:cNvSpPr>
            <a:spLocks noGrp="1"/>
          </p:cNvSpPr>
          <p:nvPr>
            <p:ph type="ftr" sz="quarter" idx="11"/>
          </p:nvPr>
        </p:nvSpPr>
        <p:spPr>
          <a:xfrm>
            <a:off x="3869268" y="6356350"/>
            <a:ext cx="5911517" cy="365125"/>
          </a:xfrm>
          <a:prstGeom prst="rect">
            <a:avLst/>
          </a:prstGeom>
          <a:noFill/>
        </p:spPr>
        <p:txBody>
          <a:bodyPr/>
          <a:lstStyle>
            <a:lvl1pPr>
              <a:defRPr>
                <a:solidFill>
                  <a:schemeClr val="tx1"/>
                </a:solidFill>
              </a:defRPr>
            </a:lvl1pPr>
          </a:lstStyle>
          <a:p>
            <a:r>
              <a:rPr lang="en-US" dirty="0" smtClean="0"/>
              <a:t>Footer</a:t>
            </a:r>
            <a:endParaRPr lang="en-US" dirty="0"/>
          </a:p>
        </p:txBody>
      </p:sp>
      <p:sp>
        <p:nvSpPr>
          <p:cNvPr id="6" name="Slide Number Placeholder 5"/>
          <p:cNvSpPr>
            <a:spLocks noGrp="1"/>
          </p:cNvSpPr>
          <p:nvPr>
            <p:ph type="sldNum" sz="quarter" idx="12"/>
          </p:nvPr>
        </p:nvSpPr>
        <p:spPr>
          <a:xfrm>
            <a:off x="10634135" y="6356350"/>
            <a:ext cx="1129497" cy="365125"/>
          </a:xfrm>
          <a:prstGeom prst="rect">
            <a:avLst/>
          </a:prstGeom>
        </p:spPr>
        <p:txBody>
          <a:bodyPr/>
          <a:lstStyle>
            <a:lvl1pPr>
              <a:defRPr>
                <a:solidFill>
                  <a:schemeClr val="tx1"/>
                </a:solidFill>
              </a:defRPr>
            </a:lvl1pPr>
          </a:lstStyle>
          <a:p>
            <a:fld id="{4FAB73BC-B049-4115-A692-8D63A059BFB8}" type="slidenum">
              <a:rPr lang="en-US" smtClean="0"/>
              <a:pPr/>
              <a:t>‹#›</a:t>
            </a:fld>
            <a:endParaRPr lang="en-US" dirty="0"/>
          </a:p>
        </p:txBody>
      </p:sp>
      <p:sp>
        <p:nvSpPr>
          <p:cNvPr id="14" name="Rectangle 13"/>
          <p:cNvSpPr/>
          <p:nvPr userDrawn="1"/>
        </p:nvSpPr>
        <p:spPr>
          <a:xfrm>
            <a:off x="11815864" y="0"/>
            <a:ext cx="384048" cy="6858000"/>
          </a:xfrm>
          <a:prstGeom prst="rect">
            <a:avLst/>
          </a:prstGeom>
          <a:solidFill>
            <a:srgbClr val="203367"/>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11723946" y="3281868"/>
            <a:ext cx="567884" cy="282434"/>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0854" y="152438"/>
            <a:ext cx="2559972" cy="27729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1/16/2020</a:t>
            </a:fld>
            <a:endParaRPr lang="en-US" dirty="0"/>
          </a:p>
        </p:txBody>
      </p:sp>
      <p:sp>
        <p:nvSpPr>
          <p:cNvPr id="8" name="Footer Placeholder 7"/>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1/16/2020</a:t>
            </a:fld>
            <a:endParaRPr lang="en-US" dirty="0"/>
          </a:p>
        </p:txBody>
      </p:sp>
      <p:sp>
        <p:nvSpPr>
          <p:cNvPr id="8" name="Footer Placeholder 7"/>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10634136" y="6356350"/>
            <a:ext cx="938740" cy="365125"/>
          </a:xfrm>
          <a:prstGeom prst="rect">
            <a:avLst/>
          </a:prstGeom>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1/16/2020</a:t>
            </a:fld>
            <a:endParaRPr lang="en-US" dirty="0"/>
          </a:p>
        </p:txBody>
      </p:sp>
      <p:sp>
        <p:nvSpPr>
          <p:cNvPr id="5" name="Footer Placeholder 4"/>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
        <p:nvSpPr>
          <p:cNvPr id="7" name="Title 1"/>
          <p:cNvSpPr txBox="1">
            <a:spLocks/>
          </p:cNvSpPr>
          <p:nvPr userDrawn="1"/>
        </p:nvSpPr>
        <p:spPr>
          <a:xfrm>
            <a:off x="252919" y="1123837"/>
            <a:ext cx="2947482" cy="4601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dirty="0"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1/16/2020</a:t>
            </a:fld>
            <a:endParaRPr lang="en-US" dirty="0"/>
          </a:p>
        </p:txBody>
      </p:sp>
      <p:sp>
        <p:nvSpPr>
          <p:cNvPr id="9" name="Footer Placeholder 8"/>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1/16/2020</a:t>
            </a:fld>
            <a:endParaRPr lang="en-US" dirty="0"/>
          </a:p>
        </p:txBody>
      </p:sp>
      <p:sp>
        <p:nvSpPr>
          <p:cNvPr id="11" name="Footer Placeholder 10"/>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12" name="Slide Number Placeholder 11"/>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Click to edit Master title style</a:t>
            </a:r>
            <a:endParaRPr lang="en-US" dirty="0"/>
          </a:p>
        </p:txBody>
      </p:sp>
      <p:sp>
        <p:nvSpPr>
          <p:cNvPr id="2" name="Date Placeholder 1"/>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1/16/2020</a:t>
            </a:fld>
            <a:endParaRPr lang="en-US" dirty="0"/>
          </a:p>
        </p:txBody>
      </p:sp>
      <p:sp>
        <p:nvSpPr>
          <p:cNvPr id="7" name="Footer Placeholder 6"/>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8" name="Slide Number Placeholder 7"/>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560" t="5561" b="7919"/>
          <a:stretch/>
        </p:blipFill>
        <p:spPr>
          <a:xfrm>
            <a:off x="-9525" y="0"/>
            <a:ext cx="11839576" cy="6867526"/>
          </a:xfrm>
          <a:prstGeom prst="rect">
            <a:avLst/>
          </a:prstGeom>
        </p:spPr>
      </p:pic>
      <p:sp>
        <p:nvSpPr>
          <p:cNvPr id="2" name="Rectangle 1"/>
          <p:cNvSpPr/>
          <p:nvPr userDrawn="1"/>
        </p:nvSpPr>
        <p:spPr>
          <a:xfrm>
            <a:off x="-9525" y="0"/>
            <a:ext cx="11839576" cy="6858000"/>
          </a:xfrm>
          <a:prstGeom prst="rect">
            <a:avLst/>
          </a:prstGeom>
          <a:solidFill>
            <a:srgbClr val="001C54">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5"/>
          <p:cNvSpPr>
            <a:spLocks noGrp="1"/>
          </p:cNvSpPr>
          <p:nvPr>
            <p:ph type="sldNum" sz="quarter" idx="12"/>
          </p:nvPr>
        </p:nvSpPr>
        <p:spPr>
          <a:xfrm>
            <a:off x="10634136" y="6356350"/>
            <a:ext cx="938740" cy="365125"/>
          </a:xfrm>
          <a:prstGeom prst="rect">
            <a:avLst/>
          </a:prstGeom>
        </p:spPr>
        <p:txBody>
          <a:bodyPr/>
          <a:lstStyle/>
          <a:p>
            <a:fld id="{4FAB73BC-B049-4115-A692-8D63A059BFB8}" type="slidenum">
              <a:rPr lang="en-US" dirty="0"/>
              <a:pPr/>
              <a:t>‹#›</a:t>
            </a:fld>
            <a:endParaRPr lang="en-US"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7704" y="6388283"/>
            <a:ext cx="2553122" cy="284571"/>
          </a:xfrm>
          <a:prstGeom prst="rect">
            <a:avLst/>
          </a:prstGeom>
        </p:spPr>
      </p:pic>
      <p:pic>
        <p:nvPicPr>
          <p:cNvPr id="14"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5400000">
            <a:off x="11731797" y="3283122"/>
            <a:ext cx="552265" cy="272891"/>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7"/>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1/16/2020</a:t>
            </a:fld>
            <a:endParaRPr lang="en-US" dirty="0"/>
          </a:p>
        </p:txBody>
      </p:sp>
      <p:sp>
        <p:nvSpPr>
          <p:cNvPr id="9" name="Footer Placeholder 8"/>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7"/>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1/16/2020</a:t>
            </a:fld>
            <a:endParaRPr lang="en-US" dirty="0"/>
          </a:p>
        </p:txBody>
      </p:sp>
      <p:sp>
        <p:nvSpPr>
          <p:cNvPr id="9" name="Footer Placeholder 8"/>
          <p:cNvSpPr>
            <a:spLocks noGrp="1"/>
          </p:cNvSpPr>
          <p:nvPr>
            <p:ph type="ftr" sz="quarter" idx="11"/>
          </p:nvPr>
        </p:nvSpPr>
        <p:spPr>
          <a:xfrm>
            <a:off x="3499101" y="6356350"/>
            <a:ext cx="5911517" cy="365125"/>
          </a:xfrm>
          <a:prstGeom prst="rect">
            <a:avLst/>
          </a:prstGeom>
        </p:spPr>
        <p:txBody>
          <a:bodyPr/>
          <a:lstStyle/>
          <a:p>
            <a:endParaRPr lang="en-US" dirty="0"/>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13">
            <a:extLst>
              <a:ext uri="{28A0092B-C50C-407E-A947-70E740481C1C}">
                <a14:useLocalDpi xmlns:a14="http://schemas.microsoft.com/office/drawing/2010/main" val="0"/>
              </a:ext>
            </a:extLst>
          </a:blip>
          <a:srcRect l="560" t="5561" b="7919"/>
          <a:stretch/>
        </p:blipFill>
        <p:spPr>
          <a:xfrm>
            <a:off x="-9525" y="0"/>
            <a:ext cx="11839576" cy="6867526"/>
          </a:xfrm>
          <a:prstGeom prst="rect">
            <a:avLst/>
          </a:prstGeom>
        </p:spPr>
      </p:pic>
      <p:sp>
        <p:nvSpPr>
          <p:cNvPr id="12" name="Rectangle 11"/>
          <p:cNvSpPr/>
          <p:nvPr userDrawn="1"/>
        </p:nvSpPr>
        <p:spPr>
          <a:xfrm>
            <a:off x="-1771" y="7749"/>
            <a:ext cx="11825389"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11815864" y="0"/>
            <a:ext cx="384048" cy="6858000"/>
          </a:xfrm>
          <a:prstGeom prst="rect">
            <a:avLst/>
          </a:prstGeom>
          <a:solidFill>
            <a:srgbClr val="203367"/>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rot="5400000">
            <a:off x="11723946" y="3281868"/>
            <a:ext cx="567884" cy="282434"/>
          </a:xfrm>
          <a:prstGeom prst="rect">
            <a:avLst/>
          </a:prstGeom>
        </p:spPr>
      </p:pic>
      <p:sp>
        <p:nvSpPr>
          <p:cNvPr id="14" name="Slide Number Placeholder 5"/>
          <p:cNvSpPr>
            <a:spLocks noGrp="1"/>
          </p:cNvSpPr>
          <p:nvPr>
            <p:ph type="sldNum" sz="quarter" idx="4"/>
          </p:nvPr>
        </p:nvSpPr>
        <p:spPr>
          <a:xfrm>
            <a:off x="10634135" y="6356350"/>
            <a:ext cx="1129497" cy="365125"/>
          </a:xfrm>
          <a:prstGeom prst="rect">
            <a:avLst/>
          </a:prstGeom>
        </p:spPr>
        <p:txBody>
          <a:bodyPr/>
          <a:lstStyle>
            <a:lvl1pPr algn="r">
              <a:defRPr>
                <a:solidFill>
                  <a:schemeClr val="tx1"/>
                </a:solidFill>
              </a:defRPr>
            </a:lvl1pPr>
          </a:lstStyle>
          <a:p>
            <a:fld id="{4FAB73BC-B049-4115-A692-8D63A059BFB8}" type="slidenum">
              <a:rPr lang="en-US" smtClean="0"/>
              <a:pPr/>
              <a:t>‹#›</a:t>
            </a:fld>
            <a:endParaRPr lang="en-US" dirty="0"/>
          </a:p>
        </p:txBody>
      </p:sp>
      <p:pic>
        <p:nvPicPr>
          <p:cNvPr id="19" name="Picture 18"/>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30854" y="6444178"/>
            <a:ext cx="2559972" cy="277297"/>
          </a:xfrm>
          <a:prstGeom prst="rect">
            <a:avLst/>
          </a:prstGeom>
        </p:spPr>
      </p:pic>
      <p:sp>
        <p:nvSpPr>
          <p:cNvPr id="2" name="Title Placeholder 1"/>
          <p:cNvSpPr>
            <a:spLocks noGrp="1"/>
          </p:cNvSpPr>
          <p:nvPr>
            <p:ph type="title"/>
          </p:nvPr>
        </p:nvSpPr>
        <p:spPr>
          <a:xfrm>
            <a:off x="252919" y="390526"/>
            <a:ext cx="5814506" cy="752474"/>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52919" y="1242568"/>
            <a:ext cx="11319956" cy="4605782"/>
          </a:xfrm>
          <a:prstGeom prst="rect">
            <a:avLst/>
          </a:prstGeom>
        </p:spPr>
        <p:txBody>
          <a:bodyPr vert="horz" lIns="91440" tIns="45720" rIns="91440" bIns="45720" rtlCol="0" anchor="ctr">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203367"/>
          </a:solidFill>
          <a:latin typeface="Segoe UI" panose="020B0502040204020203" pitchFamily="34" charset="0"/>
          <a:ea typeface="Segoe UI Black" panose="020B0A02040204020203" pitchFamily="34" charset="0"/>
          <a:cs typeface="Segoe UI" panose="020B0502040204020203" pitchFamily="34" charset="0"/>
        </a:defRPr>
      </a:lvl1pPr>
    </p:titleStyle>
    <p:bodyStyle>
      <a:lvl1pPr marL="182880" indent="-182880" algn="l" defTabSz="914400" rtl="0" eaLnBrk="1" latinLnBrk="0" hangingPunct="1">
        <a:lnSpc>
          <a:spcPct val="90000"/>
        </a:lnSpc>
        <a:spcBef>
          <a:spcPts val="1200"/>
        </a:spcBef>
        <a:buClr>
          <a:srgbClr val="203367"/>
        </a:buClr>
        <a:buFont typeface="Wingdings 2" pitchFamily="18" charset="2"/>
        <a:buChar char=""/>
        <a:defRPr sz="2000" kern="1200">
          <a:solidFill>
            <a:schemeClr val="tx1">
              <a:lumMod val="65000"/>
              <a:lumOff val="35000"/>
            </a:schemeClr>
          </a:solidFill>
          <a:latin typeface="Segoe UI Light" panose="020B0502040204020203" pitchFamily="34" charset="0"/>
          <a:ea typeface="+mn-ea"/>
          <a:cs typeface="Segoe UI Light" panose="020B0502040204020203" pitchFamily="34" charset="0"/>
        </a:defRPr>
      </a:lvl1pPr>
      <a:lvl2pPr marL="685800" indent="-182880" algn="l" defTabSz="914400" rtl="0" eaLnBrk="1" latinLnBrk="0" hangingPunct="1">
        <a:lnSpc>
          <a:spcPct val="90000"/>
        </a:lnSpc>
        <a:spcBef>
          <a:spcPts val="250"/>
        </a:spcBef>
        <a:spcAft>
          <a:spcPts val="250"/>
        </a:spcAft>
        <a:buClr>
          <a:srgbClr val="203367"/>
        </a:buClr>
        <a:buFont typeface="Wingdings 2" pitchFamily="18" charset="2"/>
        <a:buChar char=""/>
        <a:defRPr sz="1800" kern="1200">
          <a:solidFill>
            <a:schemeClr val="tx1">
              <a:lumMod val="65000"/>
              <a:lumOff val="35000"/>
            </a:schemeClr>
          </a:solidFill>
          <a:latin typeface="Segoe UI Light" panose="020B0502040204020203" pitchFamily="34" charset="0"/>
          <a:ea typeface="+mn-ea"/>
          <a:cs typeface="Segoe UI Light" panose="020B0502040204020203" pitchFamily="34" charset="0"/>
        </a:defRPr>
      </a:lvl2pPr>
      <a:lvl3pPr marL="1143000" indent="-182880" algn="l" defTabSz="914400" rtl="0" eaLnBrk="1" latinLnBrk="0" hangingPunct="1">
        <a:lnSpc>
          <a:spcPct val="90000"/>
        </a:lnSpc>
        <a:spcBef>
          <a:spcPts val="250"/>
        </a:spcBef>
        <a:spcAft>
          <a:spcPts val="250"/>
        </a:spcAft>
        <a:buClr>
          <a:srgbClr val="203367"/>
        </a:buClr>
        <a:buFont typeface="Wingdings 2" pitchFamily="18" charset="2"/>
        <a:buChar char=""/>
        <a:defRPr sz="1600" kern="1200">
          <a:solidFill>
            <a:schemeClr val="tx1">
              <a:lumMod val="65000"/>
              <a:lumOff val="35000"/>
            </a:schemeClr>
          </a:solidFill>
          <a:latin typeface="Segoe UI Light" panose="020B0502040204020203" pitchFamily="34" charset="0"/>
          <a:ea typeface="+mn-ea"/>
          <a:cs typeface="Segoe UI Light" panose="020B0502040204020203" pitchFamily="34" charset="0"/>
        </a:defRPr>
      </a:lvl3pPr>
      <a:lvl4pPr marL="1600200" indent="-182880" algn="l" defTabSz="914400" rtl="0" eaLnBrk="1" latinLnBrk="0" hangingPunct="1">
        <a:lnSpc>
          <a:spcPct val="90000"/>
        </a:lnSpc>
        <a:spcBef>
          <a:spcPts val="250"/>
        </a:spcBef>
        <a:spcAft>
          <a:spcPts val="250"/>
        </a:spcAft>
        <a:buClr>
          <a:srgbClr val="203367"/>
        </a:buClr>
        <a:buFont typeface="Wingdings 2" pitchFamily="18" charset="2"/>
        <a:buChar char=""/>
        <a:defRPr sz="1400" kern="1200">
          <a:solidFill>
            <a:schemeClr val="tx1">
              <a:lumMod val="65000"/>
              <a:lumOff val="35000"/>
            </a:schemeClr>
          </a:solidFill>
          <a:latin typeface="Segoe UI Light" panose="020B0502040204020203" pitchFamily="34" charset="0"/>
          <a:ea typeface="+mn-ea"/>
          <a:cs typeface="Segoe UI Light" panose="020B0502040204020203" pitchFamily="34" charset="0"/>
        </a:defRPr>
      </a:lvl4pPr>
      <a:lvl5pPr marL="2057400" indent="-182880" algn="l" defTabSz="914400" rtl="0" eaLnBrk="1" latinLnBrk="0" hangingPunct="1">
        <a:lnSpc>
          <a:spcPct val="90000"/>
        </a:lnSpc>
        <a:spcBef>
          <a:spcPts val="250"/>
        </a:spcBef>
        <a:spcAft>
          <a:spcPts val="250"/>
        </a:spcAft>
        <a:buClr>
          <a:srgbClr val="203367"/>
        </a:buClr>
        <a:buFont typeface="Wingdings 2" pitchFamily="18" charset="2"/>
        <a:buChar char=""/>
        <a:defRPr sz="1400" kern="1200">
          <a:solidFill>
            <a:schemeClr val="tx1">
              <a:lumMod val="65000"/>
              <a:lumOff val="35000"/>
            </a:schemeClr>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imgflip.com/memegenerator/28829275/holy-batman"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purchasing.utah.gov/form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6031" y="1419223"/>
            <a:ext cx="9467865" cy="2206845"/>
          </a:xfrm>
        </p:spPr>
        <p:txBody>
          <a:bodyPr>
            <a:normAutofit fontScale="90000"/>
          </a:bodyPr>
          <a:lstStyle/>
          <a:p>
            <a:pPr>
              <a:lnSpc>
                <a:spcPct val="150000"/>
              </a:lnSpc>
            </a:pPr>
            <a:r>
              <a:rPr lang="en-US" dirty="0" smtClean="0"/>
              <a:t>Scope of Work</a:t>
            </a:r>
            <a:br>
              <a:rPr lang="en-US" dirty="0" smtClean="0"/>
            </a:br>
            <a:r>
              <a:rPr lang="en-US" sz="4000" dirty="0" smtClean="0"/>
              <a:t>Where to Begin</a:t>
            </a:r>
            <a:endParaRPr lang="en-US" sz="4000" dirty="0"/>
          </a:p>
        </p:txBody>
      </p:sp>
      <p:sp>
        <p:nvSpPr>
          <p:cNvPr id="3" name="Subtitle 2"/>
          <p:cNvSpPr>
            <a:spLocks noGrp="1"/>
          </p:cNvSpPr>
          <p:nvPr>
            <p:ph type="subTitle" idx="1"/>
          </p:nvPr>
        </p:nvSpPr>
        <p:spPr>
          <a:xfrm>
            <a:off x="486031" y="5129047"/>
            <a:ext cx="1479403" cy="63063"/>
          </a:xfrm>
        </p:spPr>
        <p:txBody>
          <a:bodyPr>
            <a:normAutofit fontScale="25000" lnSpcReduction="20000"/>
          </a:bodyPr>
          <a:lstStyle/>
          <a:p>
            <a:endParaRPr lang="en-US" dirty="0"/>
          </a:p>
        </p:txBody>
      </p:sp>
      <p:cxnSp>
        <p:nvCxnSpPr>
          <p:cNvPr id="10" name="Straight Connector 9"/>
          <p:cNvCxnSpPr/>
          <p:nvPr/>
        </p:nvCxnSpPr>
        <p:spPr>
          <a:xfrm>
            <a:off x="105103" y="3699970"/>
            <a:ext cx="7439025" cy="0"/>
          </a:xfrm>
          <a:prstGeom prst="line">
            <a:avLst/>
          </a:prstGeom>
          <a:ln w="19050">
            <a:gradFill>
              <a:gsLst>
                <a:gs pos="100000">
                  <a:schemeClr val="accent1">
                    <a:lumMod val="5000"/>
                    <a:lumOff val="95000"/>
                    <a:alpha val="0"/>
                  </a:schemeClr>
                </a:gs>
                <a:gs pos="58000">
                  <a:srgbClr val="203367"/>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84160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8" y="390526"/>
            <a:ext cx="5938875" cy="852042"/>
          </a:xfrm>
        </p:spPr>
        <p:txBody>
          <a:bodyPr>
            <a:normAutofit/>
          </a:bodyPr>
          <a:lstStyle/>
          <a:p>
            <a:r>
              <a:rPr lang="en-US" dirty="0" smtClean="0"/>
              <a:t>Functional Specifications</a:t>
            </a:r>
            <a:endParaRPr lang="en-US" dirty="0"/>
          </a:p>
        </p:txBody>
      </p:sp>
      <p:sp>
        <p:nvSpPr>
          <p:cNvPr id="3" name="Content Placeholder 2"/>
          <p:cNvSpPr>
            <a:spLocks noGrp="1"/>
          </p:cNvSpPr>
          <p:nvPr>
            <p:ph idx="1"/>
          </p:nvPr>
        </p:nvSpPr>
        <p:spPr/>
        <p:txBody>
          <a:bodyPr>
            <a:normAutofit/>
          </a:bodyPr>
          <a:lstStyle/>
          <a:p>
            <a:r>
              <a:rPr lang="en-US" sz="2800" dirty="0" smtClean="0"/>
              <a:t>Defines function, duty or role of the procurement item.</a:t>
            </a:r>
          </a:p>
          <a:p>
            <a:r>
              <a:rPr lang="en-US" sz="2800" dirty="0" smtClean="0"/>
              <a:t>Focuses on what is to be achieved, not how it is done.</a:t>
            </a:r>
          </a:p>
          <a:p>
            <a:r>
              <a:rPr lang="en-US" sz="2800" dirty="0" smtClean="0"/>
              <a:t>Does not describe method of achieving result, which enables suppliers to provide innovative solutions to defined problems. </a:t>
            </a:r>
          </a:p>
          <a:p>
            <a:endParaRPr lang="en-US" sz="2800" dirty="0"/>
          </a:p>
          <a:p>
            <a:r>
              <a:rPr lang="en-US" sz="2800" dirty="0" smtClean="0"/>
              <a:t>Example:</a:t>
            </a:r>
          </a:p>
          <a:p>
            <a:pPr lvl="1"/>
            <a:r>
              <a:rPr lang="en-US" sz="2400" dirty="0" smtClean="0"/>
              <a:t>We need to transport children from school to their homes.</a:t>
            </a:r>
          </a:p>
          <a:p>
            <a:pPr marL="502920" lvl="1" indent="0">
              <a:buNone/>
            </a:pPr>
            <a:endParaRPr lang="en-US" sz="2400" dirty="0" smtClean="0"/>
          </a:p>
          <a:p>
            <a:endParaRPr lang="en-US" sz="2400" dirty="0" smtClean="0"/>
          </a:p>
        </p:txBody>
      </p:sp>
    </p:spTree>
    <p:extLst>
      <p:ext uri="{BB962C8B-B14F-4D97-AF65-F5344CB8AC3E}">
        <p14:creationId xmlns:p14="http://schemas.microsoft.com/office/powerpoint/2010/main" val="37323078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8" y="390526"/>
            <a:ext cx="5938875" cy="852042"/>
          </a:xfrm>
        </p:spPr>
        <p:txBody>
          <a:bodyPr>
            <a:normAutofit/>
          </a:bodyPr>
          <a:lstStyle/>
          <a:p>
            <a:r>
              <a:rPr lang="en-US" dirty="0" smtClean="0"/>
              <a:t>Performance </a:t>
            </a:r>
            <a:r>
              <a:rPr lang="en-US" dirty="0" smtClean="0"/>
              <a:t>Specifications</a:t>
            </a:r>
            <a:endParaRPr lang="en-US" dirty="0"/>
          </a:p>
        </p:txBody>
      </p:sp>
      <p:sp>
        <p:nvSpPr>
          <p:cNvPr id="3" name="Content Placeholder 2"/>
          <p:cNvSpPr>
            <a:spLocks noGrp="1"/>
          </p:cNvSpPr>
          <p:nvPr>
            <p:ph idx="1"/>
          </p:nvPr>
        </p:nvSpPr>
        <p:spPr/>
        <p:txBody>
          <a:bodyPr>
            <a:normAutofit fontScale="92500" lnSpcReduction="10000"/>
          </a:bodyPr>
          <a:lstStyle/>
          <a:p>
            <a:endParaRPr lang="en-US" sz="2800" dirty="0" smtClean="0"/>
          </a:p>
          <a:p>
            <a:r>
              <a:rPr lang="en-US" sz="2800" dirty="0" smtClean="0"/>
              <a:t>Natural </a:t>
            </a:r>
            <a:r>
              <a:rPr lang="en-US" sz="2800" dirty="0" smtClean="0"/>
              <a:t>extension of functional, focusing on performance metrics</a:t>
            </a:r>
          </a:p>
          <a:p>
            <a:r>
              <a:rPr lang="en-US" sz="2800" dirty="0" smtClean="0"/>
              <a:t>Defines procurement item in terms of how effectively it will perform</a:t>
            </a:r>
          </a:p>
          <a:p>
            <a:r>
              <a:rPr lang="en-US" sz="2800" dirty="0" smtClean="0"/>
              <a:t>Defines the task or desired result by focusing on what is to be achieved</a:t>
            </a:r>
          </a:p>
          <a:p>
            <a:r>
              <a:rPr lang="en-US" sz="2800" dirty="0" smtClean="0"/>
              <a:t>Like functional specifications, does not describe method of achievement </a:t>
            </a:r>
          </a:p>
          <a:p>
            <a:endParaRPr lang="en-US" sz="2800" dirty="0"/>
          </a:p>
          <a:p>
            <a:r>
              <a:rPr lang="en-US" sz="2800" dirty="0" smtClean="0"/>
              <a:t>Example:</a:t>
            </a:r>
          </a:p>
          <a:p>
            <a:pPr lvl="1"/>
            <a:r>
              <a:rPr lang="en-US" sz="2400" dirty="0" smtClean="0"/>
              <a:t>We need a device capable of transporting at least 30 children every afternoon of the school week from their school in a safe manner to their homes within a 5 mile radius of the school. Device must be capable of achieving this within 1 hour. Must provide children with a comfortable environment of an average of 72 degrees Fahrenheit in all weather.</a:t>
            </a:r>
          </a:p>
          <a:p>
            <a:pPr marL="502920" lvl="1" indent="0">
              <a:buNone/>
            </a:pPr>
            <a:endParaRPr lang="en-US" sz="2400" dirty="0" smtClean="0"/>
          </a:p>
          <a:p>
            <a:endParaRPr lang="en-US" sz="2400" dirty="0" smtClean="0"/>
          </a:p>
        </p:txBody>
      </p:sp>
    </p:spTree>
    <p:extLst>
      <p:ext uri="{BB962C8B-B14F-4D97-AF65-F5344CB8AC3E}">
        <p14:creationId xmlns:p14="http://schemas.microsoft.com/office/powerpoint/2010/main" val="2312268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8" y="390526"/>
            <a:ext cx="5938875" cy="852042"/>
          </a:xfrm>
        </p:spPr>
        <p:txBody>
          <a:bodyPr>
            <a:normAutofit fontScale="90000"/>
          </a:bodyPr>
          <a:lstStyle/>
          <a:p>
            <a:r>
              <a:rPr lang="en-US" dirty="0" smtClean="0"/>
              <a:t>Design (Technical) Specifications</a:t>
            </a:r>
            <a:endParaRPr lang="en-US" dirty="0"/>
          </a:p>
        </p:txBody>
      </p:sp>
      <p:sp>
        <p:nvSpPr>
          <p:cNvPr id="3" name="Content Placeholder 2"/>
          <p:cNvSpPr>
            <a:spLocks noGrp="1"/>
          </p:cNvSpPr>
          <p:nvPr>
            <p:ph idx="1"/>
          </p:nvPr>
        </p:nvSpPr>
        <p:spPr>
          <a:xfrm>
            <a:off x="252919" y="1242567"/>
            <a:ext cx="11319956" cy="4946409"/>
          </a:xfrm>
        </p:spPr>
        <p:txBody>
          <a:bodyPr>
            <a:normAutofit/>
          </a:bodyPr>
          <a:lstStyle/>
          <a:p>
            <a:r>
              <a:rPr lang="en-US" sz="2800" dirty="0" smtClean="0"/>
              <a:t>Defines physical characteristics, processes, etc. of a procurement item</a:t>
            </a:r>
          </a:p>
          <a:p>
            <a:r>
              <a:rPr lang="en-US" sz="2800" dirty="0" smtClean="0"/>
              <a:t>Describes the “how” or method to be used (defined terms, drawings, etc.)</a:t>
            </a:r>
          </a:p>
          <a:p>
            <a:r>
              <a:rPr lang="en-US" sz="2800" dirty="0" smtClean="0"/>
              <a:t>Only used when Functional or Performance Specifications are insufficient</a:t>
            </a:r>
          </a:p>
          <a:p>
            <a:r>
              <a:rPr lang="en-US" sz="2800" dirty="0" smtClean="0"/>
              <a:t>Example:</a:t>
            </a:r>
          </a:p>
          <a:p>
            <a:pPr marL="0" indent="0">
              <a:buNone/>
            </a:pPr>
            <a:r>
              <a:rPr lang="en-US" sz="2600" dirty="0" smtClean="0"/>
              <a:t>We need this -&gt;-&gt;</a:t>
            </a:r>
            <a:endParaRPr lang="en-US" sz="2600" dirty="0"/>
          </a:p>
          <a:p>
            <a:pPr marL="0" indent="0">
              <a:buNone/>
            </a:pPr>
            <a:endParaRPr lang="en-US" sz="2600" dirty="0" smtClean="0"/>
          </a:p>
          <a:p>
            <a:endParaRPr lang="en-US" sz="2400" dirty="0" smtClean="0"/>
          </a:p>
        </p:txBody>
      </p:sp>
      <p:sp>
        <p:nvSpPr>
          <p:cNvPr id="4" name="AutoShape 2" descr="Image result for school bus specifications drawing"/>
          <p:cNvSpPr>
            <a:spLocks noChangeAspect="1" noChangeArrowheads="1"/>
          </p:cNvSpPr>
          <p:nvPr/>
        </p:nvSpPr>
        <p:spPr bwMode="auto">
          <a:xfrm>
            <a:off x="1200604" y="4697503"/>
            <a:ext cx="5748836" cy="617402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6883" y="3566648"/>
            <a:ext cx="4653379" cy="2747066"/>
          </a:xfrm>
          <a:prstGeom prst="rect">
            <a:avLst/>
          </a:prstGeom>
        </p:spPr>
      </p:pic>
    </p:spTree>
    <p:extLst>
      <p:ext uri="{BB962C8B-B14F-4D97-AF65-F5344CB8AC3E}">
        <p14:creationId xmlns:p14="http://schemas.microsoft.com/office/powerpoint/2010/main" val="17047288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8" y="390526"/>
            <a:ext cx="5938875" cy="852042"/>
          </a:xfrm>
        </p:spPr>
        <p:txBody>
          <a:bodyPr>
            <a:normAutofit fontScale="90000"/>
          </a:bodyPr>
          <a:lstStyle/>
          <a:p>
            <a:r>
              <a:rPr lang="en-US" dirty="0" smtClean="0"/>
              <a:t>Types of Specifications (wrap up)</a:t>
            </a:r>
            <a:endParaRPr lang="en-US" dirty="0"/>
          </a:p>
        </p:txBody>
      </p:sp>
      <p:sp>
        <p:nvSpPr>
          <p:cNvPr id="3" name="Content Placeholder 2"/>
          <p:cNvSpPr>
            <a:spLocks noGrp="1"/>
          </p:cNvSpPr>
          <p:nvPr>
            <p:ph idx="1"/>
          </p:nvPr>
        </p:nvSpPr>
        <p:spPr>
          <a:xfrm>
            <a:off x="252919" y="1242567"/>
            <a:ext cx="11319956" cy="4946409"/>
          </a:xfrm>
        </p:spPr>
        <p:txBody>
          <a:bodyPr>
            <a:normAutofit/>
          </a:bodyPr>
          <a:lstStyle/>
          <a:p>
            <a:r>
              <a:rPr lang="en-US" sz="2800" dirty="0" smtClean="0"/>
              <a:t>The type of specifications you use will vary depending on the solicitation.</a:t>
            </a:r>
          </a:p>
          <a:p>
            <a:endParaRPr lang="en-US" sz="2800" dirty="0" smtClean="0"/>
          </a:p>
          <a:p>
            <a:r>
              <a:rPr lang="en-US" sz="2800" dirty="0" smtClean="0"/>
              <a:t>They will often combine/flow into each other and that’s okay.</a:t>
            </a:r>
          </a:p>
          <a:p>
            <a:endParaRPr lang="en-US" sz="2800" dirty="0" smtClean="0"/>
          </a:p>
          <a:p>
            <a:r>
              <a:rPr lang="en-US" sz="2800" dirty="0" smtClean="0"/>
              <a:t>Try not to be too prescriptive, unless it’s really required to ensure your needs are </a:t>
            </a:r>
            <a:r>
              <a:rPr lang="en-US" sz="2800" dirty="0" smtClean="0"/>
              <a:t>met.</a:t>
            </a:r>
            <a:endParaRPr lang="en-US" sz="2800" dirty="0" smtClean="0"/>
          </a:p>
          <a:p>
            <a:endParaRPr lang="en-US" sz="2800" dirty="0"/>
          </a:p>
          <a:p>
            <a:r>
              <a:rPr lang="en-US" sz="2800" dirty="0" smtClean="0"/>
              <a:t>Always remember the purpose of the code/specifications and pick specifications that will promote competition, best use, etc.</a:t>
            </a:r>
            <a:endParaRPr lang="en-US" sz="2400" dirty="0" smtClean="0"/>
          </a:p>
        </p:txBody>
      </p:sp>
      <p:sp>
        <p:nvSpPr>
          <p:cNvPr id="4" name="AutoShape 2" descr="Image result for school bus specifications drawing"/>
          <p:cNvSpPr>
            <a:spLocks noChangeAspect="1" noChangeArrowheads="1"/>
          </p:cNvSpPr>
          <p:nvPr/>
        </p:nvSpPr>
        <p:spPr bwMode="auto">
          <a:xfrm>
            <a:off x="1200604" y="4697503"/>
            <a:ext cx="5748836" cy="617402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43902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8" y="390526"/>
            <a:ext cx="5938875" cy="852042"/>
          </a:xfrm>
        </p:spPr>
        <p:txBody>
          <a:bodyPr>
            <a:normAutofit/>
          </a:bodyPr>
          <a:lstStyle/>
          <a:p>
            <a:r>
              <a:rPr lang="en-US" dirty="0" smtClean="0"/>
              <a:t>Using Brand Names in Specs</a:t>
            </a:r>
            <a:endParaRPr lang="en-US" dirty="0"/>
          </a:p>
        </p:txBody>
      </p:sp>
      <p:sp>
        <p:nvSpPr>
          <p:cNvPr id="3" name="Content Placeholder 2"/>
          <p:cNvSpPr>
            <a:spLocks noGrp="1"/>
          </p:cNvSpPr>
          <p:nvPr>
            <p:ph idx="1"/>
          </p:nvPr>
        </p:nvSpPr>
        <p:spPr>
          <a:xfrm>
            <a:off x="252919" y="1242567"/>
            <a:ext cx="11319956" cy="4946409"/>
          </a:xfrm>
          <a:ln>
            <a:solidFill>
              <a:schemeClr val="tx1"/>
            </a:solidFill>
            <a:prstDash val="solid"/>
          </a:ln>
        </p:spPr>
        <p:txBody>
          <a:bodyPr>
            <a:normAutofit fontScale="92500"/>
          </a:bodyPr>
          <a:lstStyle/>
          <a:p>
            <a:endParaRPr lang="en-US" sz="2800" dirty="0" smtClean="0"/>
          </a:p>
          <a:p>
            <a:r>
              <a:rPr lang="en-US" sz="2800" dirty="0" smtClean="0"/>
              <a:t>Why use a brand name in a specification</a:t>
            </a:r>
            <a:r>
              <a:rPr lang="en-US" sz="2800" dirty="0" smtClean="0"/>
              <a:t>?</a:t>
            </a:r>
            <a:endParaRPr lang="en-US" sz="2800" dirty="0" smtClean="0"/>
          </a:p>
          <a:p>
            <a:r>
              <a:rPr lang="en-US" sz="2800" dirty="0" smtClean="0"/>
              <a:t>Pros</a:t>
            </a:r>
          </a:p>
          <a:p>
            <a:pPr lvl="1"/>
            <a:r>
              <a:rPr lang="en-US" sz="2600" dirty="0" smtClean="0"/>
              <a:t>Standardization within an organization (</a:t>
            </a:r>
            <a:r>
              <a:rPr lang="en-US" sz="2600" dirty="0" smtClean="0">
                <a:solidFill>
                  <a:schemeClr val="tx1"/>
                </a:solidFill>
              </a:rPr>
              <a:t>we all have air </a:t>
            </a:r>
            <a:r>
              <a:rPr lang="en-US" sz="2600" dirty="0" smtClean="0">
                <a:solidFill>
                  <a:schemeClr val="tx1"/>
                </a:solidFill>
              </a:rPr>
              <a:t>pods</a:t>
            </a:r>
            <a:r>
              <a:rPr lang="en-US" sz="2600" dirty="0" smtClean="0"/>
              <a:t>)</a:t>
            </a:r>
            <a:endParaRPr lang="en-US" sz="2600" dirty="0" smtClean="0"/>
          </a:p>
          <a:p>
            <a:pPr lvl="1"/>
            <a:r>
              <a:rPr lang="en-US" sz="2600" dirty="0" smtClean="0"/>
              <a:t>Meets expectations </a:t>
            </a:r>
            <a:endParaRPr lang="en-US" sz="2600" dirty="0" smtClean="0"/>
          </a:p>
          <a:p>
            <a:pPr lvl="1"/>
            <a:r>
              <a:rPr lang="en-US" sz="2600" dirty="0" smtClean="0"/>
              <a:t>Easier </a:t>
            </a:r>
            <a:r>
              <a:rPr lang="en-US" sz="2600" dirty="0" smtClean="0"/>
              <a:t>to write specifications</a:t>
            </a:r>
          </a:p>
          <a:p>
            <a:pPr lvl="1"/>
            <a:endParaRPr lang="en-US" sz="2600" dirty="0"/>
          </a:p>
          <a:p>
            <a:r>
              <a:rPr lang="en-US" sz="2800" dirty="0" smtClean="0"/>
              <a:t>Cons</a:t>
            </a:r>
          </a:p>
          <a:p>
            <a:pPr lvl="1"/>
            <a:r>
              <a:rPr lang="en-US" sz="2600" dirty="0" smtClean="0"/>
              <a:t>More restrictive, potential to limit competition and innovation</a:t>
            </a:r>
          </a:p>
          <a:p>
            <a:pPr lvl="1"/>
            <a:r>
              <a:rPr lang="en-US" sz="2600" dirty="0" smtClean="0"/>
              <a:t>You get the </a:t>
            </a:r>
            <a:r>
              <a:rPr lang="en-US" sz="2600" dirty="0" smtClean="0"/>
              <a:t>same thing </a:t>
            </a:r>
            <a:r>
              <a:rPr lang="en-US" sz="2600" dirty="0" smtClean="0"/>
              <a:t>you always have (</a:t>
            </a:r>
            <a:r>
              <a:rPr lang="en-US" sz="2600" dirty="0" smtClean="0">
                <a:solidFill>
                  <a:srgbClr val="115FA4"/>
                </a:solidFill>
              </a:rPr>
              <a:t>is it really the best fit for your needs?</a:t>
            </a:r>
            <a:r>
              <a:rPr lang="en-US" sz="2600" dirty="0" smtClean="0">
                <a:solidFill>
                  <a:schemeClr val="tx1"/>
                </a:solidFill>
              </a:rPr>
              <a:t>)</a:t>
            </a:r>
          </a:p>
          <a:p>
            <a:pPr lvl="1"/>
            <a:r>
              <a:rPr lang="en-US" sz="2600" dirty="0" smtClean="0"/>
              <a:t>Create dependency with certain product or supplier (</a:t>
            </a:r>
            <a:r>
              <a:rPr lang="en-US" sz="2600" dirty="0" smtClean="0">
                <a:solidFill>
                  <a:srgbClr val="115FA4"/>
                </a:solidFill>
              </a:rPr>
              <a:t>future sole source incoming</a:t>
            </a:r>
            <a:r>
              <a:rPr lang="en-US" sz="2600" dirty="0" smtClean="0"/>
              <a:t>)</a:t>
            </a:r>
          </a:p>
          <a:p>
            <a:endParaRPr lang="en-US" sz="2800" dirty="0" smtClean="0"/>
          </a:p>
        </p:txBody>
      </p:sp>
      <p:sp>
        <p:nvSpPr>
          <p:cNvPr id="4" name="AutoShape 2" descr="Image result for school bus specifications drawing"/>
          <p:cNvSpPr>
            <a:spLocks noChangeAspect="1" noChangeArrowheads="1"/>
          </p:cNvSpPr>
          <p:nvPr/>
        </p:nvSpPr>
        <p:spPr bwMode="auto">
          <a:xfrm>
            <a:off x="1200604" y="4697503"/>
            <a:ext cx="5748836" cy="617402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005322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8" y="390526"/>
            <a:ext cx="5938875" cy="852042"/>
          </a:xfrm>
        </p:spPr>
        <p:txBody>
          <a:bodyPr>
            <a:normAutofit/>
          </a:bodyPr>
          <a:lstStyle/>
          <a:p>
            <a:r>
              <a:rPr lang="en-US" dirty="0" smtClean="0"/>
              <a:t>Brand Names in Specs - How</a:t>
            </a:r>
            <a:endParaRPr lang="en-US" dirty="0"/>
          </a:p>
        </p:txBody>
      </p:sp>
      <p:sp>
        <p:nvSpPr>
          <p:cNvPr id="3" name="Content Placeholder 2"/>
          <p:cNvSpPr>
            <a:spLocks noGrp="1"/>
          </p:cNvSpPr>
          <p:nvPr>
            <p:ph idx="1"/>
          </p:nvPr>
        </p:nvSpPr>
        <p:spPr>
          <a:xfrm>
            <a:off x="252919" y="1242567"/>
            <a:ext cx="11319956" cy="4946409"/>
          </a:xfrm>
          <a:ln>
            <a:solidFill>
              <a:schemeClr val="tx1"/>
            </a:solidFill>
            <a:prstDash val="solid"/>
          </a:ln>
        </p:spPr>
        <p:txBody>
          <a:bodyPr>
            <a:normAutofit/>
          </a:bodyPr>
          <a:lstStyle/>
          <a:p>
            <a:r>
              <a:rPr lang="en-US" sz="2800" dirty="0" smtClean="0"/>
              <a:t>What do your specifications need to include if you use a brand name?</a:t>
            </a:r>
          </a:p>
          <a:p>
            <a:endParaRPr lang="en-US" sz="2800" dirty="0" smtClean="0"/>
          </a:p>
          <a:p>
            <a:r>
              <a:rPr lang="en-US" sz="2800" b="1" dirty="0" smtClean="0">
                <a:solidFill>
                  <a:srgbClr val="FF0000"/>
                </a:solidFill>
              </a:rPr>
              <a:t>TWO</a:t>
            </a:r>
            <a:r>
              <a:rPr lang="en-US" sz="2800" dirty="0" smtClean="0"/>
              <a:t> Key Requirements when using brand names in specifications:</a:t>
            </a:r>
          </a:p>
          <a:p>
            <a:pPr marL="1017270" lvl="1" indent="-514350">
              <a:buFont typeface="+mj-lt"/>
              <a:buAutoNum type="arabicPeriod"/>
            </a:pPr>
            <a:r>
              <a:rPr lang="en-US" sz="2600" dirty="0" smtClean="0"/>
              <a:t>“</a:t>
            </a:r>
            <a:r>
              <a:rPr lang="en-US" sz="2600" dirty="0" smtClean="0">
                <a:solidFill>
                  <a:srgbClr val="115FA4"/>
                </a:solidFill>
              </a:rPr>
              <a:t>Or equivalent</a:t>
            </a:r>
            <a:r>
              <a:rPr lang="en-US" sz="2600" dirty="0" smtClean="0"/>
              <a:t>” reference included; </a:t>
            </a:r>
            <a:r>
              <a:rPr lang="en-US" sz="2600" dirty="0" smtClean="0">
                <a:solidFill>
                  <a:srgbClr val="FF0000"/>
                </a:solidFill>
              </a:rPr>
              <a:t>AND</a:t>
            </a:r>
          </a:p>
          <a:p>
            <a:pPr marL="1017270" lvl="1" indent="-514350">
              <a:buFont typeface="+mj-lt"/>
              <a:buAutoNum type="arabicPeriod"/>
            </a:pPr>
            <a:r>
              <a:rPr lang="en-US" sz="2600" dirty="0" smtClean="0"/>
              <a:t>As many </a:t>
            </a:r>
            <a:r>
              <a:rPr lang="en-US" sz="2600" dirty="0" smtClean="0">
                <a:solidFill>
                  <a:srgbClr val="115FA4"/>
                </a:solidFill>
              </a:rPr>
              <a:t>other brand names</a:t>
            </a:r>
            <a:r>
              <a:rPr lang="en-US" sz="2600" dirty="0" smtClean="0"/>
              <a:t> as practicable are also included. (R33-4-103(4)</a:t>
            </a:r>
          </a:p>
          <a:p>
            <a:endParaRPr lang="en-US" sz="2800" dirty="0" smtClean="0"/>
          </a:p>
        </p:txBody>
      </p:sp>
      <p:sp>
        <p:nvSpPr>
          <p:cNvPr id="4" name="AutoShape 2" descr="Image result for school bus specifications drawing"/>
          <p:cNvSpPr>
            <a:spLocks noChangeAspect="1" noChangeArrowheads="1"/>
          </p:cNvSpPr>
          <p:nvPr/>
        </p:nvSpPr>
        <p:spPr bwMode="auto">
          <a:xfrm>
            <a:off x="1200604" y="4697503"/>
            <a:ext cx="5748836" cy="617402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806588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8" y="390526"/>
            <a:ext cx="5938875" cy="852042"/>
          </a:xfrm>
        </p:spPr>
        <p:txBody>
          <a:bodyPr>
            <a:normAutofit/>
          </a:bodyPr>
          <a:lstStyle/>
          <a:p>
            <a:r>
              <a:rPr lang="en-US" dirty="0" smtClean="0"/>
              <a:t>Brand Name or Equivalent</a:t>
            </a:r>
            <a:endParaRPr lang="en-US" dirty="0"/>
          </a:p>
        </p:txBody>
      </p:sp>
      <p:sp>
        <p:nvSpPr>
          <p:cNvPr id="3" name="Content Placeholder 2"/>
          <p:cNvSpPr>
            <a:spLocks noGrp="1"/>
          </p:cNvSpPr>
          <p:nvPr>
            <p:ph idx="1"/>
          </p:nvPr>
        </p:nvSpPr>
        <p:spPr>
          <a:xfrm>
            <a:off x="252919" y="1242567"/>
            <a:ext cx="11319956" cy="4946409"/>
          </a:xfrm>
          <a:ln>
            <a:solidFill>
              <a:schemeClr val="tx1"/>
            </a:solidFill>
            <a:prstDash val="solid"/>
          </a:ln>
        </p:spPr>
        <p:txBody>
          <a:bodyPr>
            <a:normAutofit/>
          </a:bodyPr>
          <a:lstStyle/>
          <a:p>
            <a:r>
              <a:rPr lang="en-US" sz="2800" dirty="0" smtClean="0"/>
              <a:t>“Or equivalent” really means equivalent, you can’t guarantee what you get. </a:t>
            </a:r>
          </a:p>
          <a:p>
            <a:r>
              <a:rPr lang="en-US" sz="2800" dirty="0" smtClean="0"/>
              <a:t>Equivalency is based on functionality and performance (</a:t>
            </a:r>
            <a:r>
              <a:rPr lang="en-US" sz="2800" dirty="0" smtClean="0">
                <a:solidFill>
                  <a:srgbClr val="FF0000"/>
                </a:solidFill>
              </a:rPr>
              <a:t>not</a:t>
            </a:r>
            <a:r>
              <a:rPr lang="en-US" sz="2800" dirty="0" smtClean="0"/>
              <a:t> identical)</a:t>
            </a:r>
          </a:p>
          <a:p>
            <a:endParaRPr lang="en-US" sz="2800" dirty="0" smtClean="0"/>
          </a:p>
          <a:p>
            <a:r>
              <a:rPr lang="en-US" sz="2400" dirty="0"/>
              <a:t>The Court of Claims has specifically rejected the Government defense that it is entitled to get exactly what it specifies. </a:t>
            </a:r>
            <a:r>
              <a:rPr lang="en-US" sz="2400" b="1" dirty="0">
                <a:solidFill>
                  <a:srgbClr val="115FA4"/>
                </a:solidFill>
              </a:rPr>
              <a:t>The substitute </a:t>
            </a:r>
            <a:r>
              <a:rPr lang="en-US" sz="2400" b="1" dirty="0" smtClean="0">
                <a:solidFill>
                  <a:srgbClr val="115FA4"/>
                </a:solidFill>
              </a:rPr>
              <a:t>does not </a:t>
            </a:r>
            <a:r>
              <a:rPr lang="en-US" sz="2400" b="1" dirty="0">
                <a:solidFill>
                  <a:srgbClr val="115FA4"/>
                </a:solidFill>
              </a:rPr>
              <a:t>have to comply with every detail of the specification, but only function as well as the specified product. </a:t>
            </a:r>
            <a:r>
              <a:rPr lang="en-US" sz="2400" dirty="0" err="1"/>
              <a:t>Aerodex</a:t>
            </a:r>
            <a:r>
              <a:rPr lang="en-US" sz="2400" dirty="0"/>
              <a:t>, Inc. v. United </a:t>
            </a:r>
            <a:r>
              <a:rPr lang="en-US" sz="2400" dirty="0" smtClean="0"/>
              <a:t>States, 417 </a:t>
            </a:r>
            <a:r>
              <a:rPr lang="en-US" sz="2400" dirty="0"/>
              <a:t>F.2d 1361 (Ct.Cl.1969); Jack Stone Co. v. United States, 344 F.2d 370 (Ct.Cl.1965). See also Ocean Elec. Corp., NASA BCA No. 371-8, </a:t>
            </a:r>
            <a:r>
              <a:rPr lang="en-US" sz="2400" dirty="0" smtClean="0"/>
              <a:t>73-2 BCA </a:t>
            </a:r>
            <a:r>
              <a:rPr lang="en-US" sz="2400" dirty="0"/>
              <a:t>p 10,355.</a:t>
            </a:r>
            <a:endParaRPr lang="en-US" sz="2800" dirty="0" smtClean="0"/>
          </a:p>
          <a:p>
            <a:endParaRPr lang="en-US" sz="2800" dirty="0" smtClean="0"/>
          </a:p>
        </p:txBody>
      </p:sp>
      <p:sp>
        <p:nvSpPr>
          <p:cNvPr id="4" name="AutoShape 2" descr="Image result for school bus specifications drawing"/>
          <p:cNvSpPr>
            <a:spLocks noChangeAspect="1" noChangeArrowheads="1"/>
          </p:cNvSpPr>
          <p:nvPr/>
        </p:nvSpPr>
        <p:spPr bwMode="auto">
          <a:xfrm>
            <a:off x="1200604" y="4697503"/>
            <a:ext cx="5748836" cy="617402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510790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7" y="390526"/>
            <a:ext cx="8333733" cy="852042"/>
          </a:xfrm>
        </p:spPr>
        <p:txBody>
          <a:bodyPr>
            <a:normAutofit fontScale="90000"/>
          </a:bodyPr>
          <a:lstStyle/>
          <a:p>
            <a:r>
              <a:rPr lang="en-US" dirty="0" smtClean="0"/>
              <a:t>Brand Names in Specs – Other Things to Know</a:t>
            </a:r>
            <a:endParaRPr lang="en-US" dirty="0"/>
          </a:p>
        </p:txBody>
      </p:sp>
      <p:sp>
        <p:nvSpPr>
          <p:cNvPr id="3" name="Content Placeholder 2"/>
          <p:cNvSpPr>
            <a:spLocks noGrp="1"/>
          </p:cNvSpPr>
          <p:nvPr>
            <p:ph idx="1"/>
          </p:nvPr>
        </p:nvSpPr>
        <p:spPr>
          <a:xfrm>
            <a:off x="252919" y="1242567"/>
            <a:ext cx="11319956" cy="4946409"/>
          </a:xfrm>
          <a:ln>
            <a:solidFill>
              <a:schemeClr val="tx1"/>
            </a:solidFill>
            <a:prstDash val="solid"/>
          </a:ln>
        </p:spPr>
        <p:txBody>
          <a:bodyPr>
            <a:normAutofit/>
          </a:bodyPr>
          <a:lstStyle/>
          <a:p>
            <a:r>
              <a:rPr lang="en-US" sz="2800" dirty="0" smtClean="0"/>
              <a:t>You need to give your specifications enough meat to help vendors.</a:t>
            </a:r>
          </a:p>
          <a:p>
            <a:r>
              <a:rPr lang="en-US" sz="2800" dirty="0" smtClean="0"/>
              <a:t>The brand name/manufacturer specifications must include minimum acceptable requirements of an equivalent.</a:t>
            </a:r>
          </a:p>
          <a:p>
            <a:r>
              <a:rPr lang="en-US" sz="2800" dirty="0" smtClean="0"/>
              <a:t>“Equivalent” items should be easily deduced from the face of your solicitation. </a:t>
            </a:r>
          </a:p>
          <a:p>
            <a:r>
              <a:rPr lang="en-US" sz="2800" dirty="0" smtClean="0"/>
              <a:t>Define/spell out proprietary terms</a:t>
            </a:r>
          </a:p>
          <a:p>
            <a:endParaRPr lang="en-US" sz="2800" dirty="0" smtClean="0"/>
          </a:p>
        </p:txBody>
      </p:sp>
      <p:sp>
        <p:nvSpPr>
          <p:cNvPr id="4" name="AutoShape 2" descr="Image result for school bus specifications drawing"/>
          <p:cNvSpPr>
            <a:spLocks noChangeAspect="1" noChangeArrowheads="1"/>
          </p:cNvSpPr>
          <p:nvPr/>
        </p:nvSpPr>
        <p:spPr bwMode="auto">
          <a:xfrm>
            <a:off x="1200604" y="4697503"/>
            <a:ext cx="5748836" cy="617402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933471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 - Resources</a:t>
            </a:r>
            <a:endParaRPr lang="en-US" dirty="0"/>
          </a:p>
        </p:txBody>
      </p:sp>
      <p:sp>
        <p:nvSpPr>
          <p:cNvPr id="3" name="Content Placeholder 2"/>
          <p:cNvSpPr>
            <a:spLocks noGrp="1"/>
          </p:cNvSpPr>
          <p:nvPr>
            <p:ph idx="1"/>
          </p:nvPr>
        </p:nvSpPr>
        <p:spPr/>
        <p:txBody>
          <a:bodyPr/>
          <a:lstStyle/>
          <a:p>
            <a:r>
              <a:rPr lang="en-US" dirty="0" smtClean="0">
                <a:solidFill>
                  <a:schemeClr val="tx1">
                    <a:lumMod val="95000"/>
                    <a:lumOff val="5000"/>
                  </a:schemeClr>
                </a:solidFill>
                <a:latin typeface="Segoe UI" panose="020B0502040204020203" pitchFamily="34" charset="0"/>
                <a:cs typeface="Segoe UI" panose="020B0502040204020203" pitchFamily="34" charset="0"/>
              </a:rPr>
              <a:t>NASPO </a:t>
            </a:r>
            <a:r>
              <a:rPr lang="en-US" dirty="0">
                <a:solidFill>
                  <a:schemeClr val="tx1">
                    <a:lumMod val="95000"/>
                    <a:lumOff val="5000"/>
                  </a:schemeClr>
                </a:solidFill>
                <a:latin typeface="Segoe UI" panose="020B0502040204020203" pitchFamily="34" charset="0"/>
                <a:cs typeface="Segoe UI" panose="020B0502040204020203" pitchFamily="34" charset="0"/>
              </a:rPr>
              <a:t>State and Local Government Procurement: A Practical Guide. </a:t>
            </a:r>
            <a:endParaRPr lang="en-US" dirty="0" smtClean="0">
              <a:solidFill>
                <a:schemeClr val="tx1">
                  <a:lumMod val="95000"/>
                  <a:lumOff val="5000"/>
                </a:schemeClr>
              </a:solidFill>
              <a:latin typeface="Segoe UI" panose="020B0502040204020203" pitchFamily="34" charset="0"/>
              <a:cs typeface="Segoe UI" panose="020B0502040204020203" pitchFamily="34" charset="0"/>
            </a:endParaRPr>
          </a:p>
          <a:p>
            <a:r>
              <a:rPr lang="en-US" dirty="0" smtClean="0">
                <a:solidFill>
                  <a:schemeClr val="tx1">
                    <a:lumMod val="95000"/>
                    <a:lumOff val="5000"/>
                  </a:schemeClr>
                </a:solidFill>
                <a:latin typeface="Segoe UI" panose="020B0502040204020203" pitchFamily="34" charset="0"/>
                <a:cs typeface="Segoe UI" panose="020B0502040204020203" pitchFamily="34" charset="0"/>
              </a:rPr>
              <a:t>NIGP Public Procurement Practice – Specifications</a:t>
            </a:r>
          </a:p>
          <a:p>
            <a:r>
              <a:rPr lang="en-US" dirty="0" smtClean="0">
                <a:solidFill>
                  <a:schemeClr val="tx1">
                    <a:lumMod val="95000"/>
                    <a:lumOff val="5000"/>
                  </a:schemeClr>
                </a:solidFill>
                <a:latin typeface="Segoe UI" panose="020B0502040204020203" pitchFamily="34" charset="0"/>
                <a:cs typeface="Segoe UI" panose="020B0502040204020203" pitchFamily="34" charset="0"/>
              </a:rPr>
              <a:t>The University of Queensland – Specification Writing Guide</a:t>
            </a:r>
          </a:p>
          <a:p>
            <a:r>
              <a:rPr lang="en-US" dirty="0">
                <a:hlinkClick r:id="rId2"/>
              </a:rPr>
              <a:t>https://imgflip.com/memegenerator/28829275/holy-batman</a:t>
            </a:r>
            <a:endParaRPr lang="en-US" dirty="0">
              <a:solidFill>
                <a:schemeClr val="tx1">
                  <a:lumMod val="95000"/>
                  <a:lumOff val="5000"/>
                </a:schemeClr>
              </a:solidFill>
              <a:latin typeface="Segoe UI" panose="020B0502040204020203" pitchFamily="34" charset="0"/>
              <a:cs typeface="Segoe UI" panose="020B0502040204020203" pitchFamily="34" charset="0"/>
            </a:endParaRPr>
          </a:p>
          <a:p>
            <a:endParaRPr lang="en-US" dirty="0"/>
          </a:p>
        </p:txBody>
      </p:sp>
    </p:spTree>
    <p:extLst>
      <p:ext uri="{BB962C8B-B14F-4D97-AF65-F5344CB8AC3E}">
        <p14:creationId xmlns:p14="http://schemas.microsoft.com/office/powerpoint/2010/main" val="15757726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390526"/>
            <a:ext cx="5814506" cy="965308"/>
          </a:xfrm>
        </p:spPr>
        <p:txBody>
          <a:bodyPr/>
          <a:lstStyle/>
          <a:p>
            <a:r>
              <a:rPr lang="en-US" dirty="0" smtClean="0"/>
              <a:t>Where to Begin</a:t>
            </a:r>
            <a:endParaRPr lang="en-US" dirty="0"/>
          </a:p>
        </p:txBody>
      </p:sp>
      <p:sp>
        <p:nvSpPr>
          <p:cNvPr id="3" name="Content Placeholder 2"/>
          <p:cNvSpPr>
            <a:spLocks noGrp="1"/>
          </p:cNvSpPr>
          <p:nvPr>
            <p:ph idx="1"/>
          </p:nvPr>
        </p:nvSpPr>
        <p:spPr/>
        <p:txBody>
          <a:bodyPr anchor="t">
            <a:normAutofit/>
          </a:bodyPr>
          <a:lstStyle/>
          <a:p>
            <a:pPr marL="960120" lvl="2" indent="0">
              <a:buNone/>
            </a:pPr>
            <a:endParaRPr lang="en-US" sz="2400" dirty="0">
              <a:solidFill>
                <a:schemeClr val="tx1">
                  <a:lumMod val="95000"/>
                  <a:lumOff val="5000"/>
                </a:schemeClr>
              </a:solidFill>
              <a:latin typeface="Segoe UI" panose="020B0502040204020203" pitchFamily="34" charset="0"/>
              <a:cs typeface="Segoe UI" panose="020B0502040204020203" pitchFamily="34" charset="0"/>
            </a:endParaRPr>
          </a:p>
          <a:p>
            <a:pPr lvl="1">
              <a:lnSpc>
                <a:spcPct val="100000"/>
              </a:lnSpc>
            </a:pPr>
            <a:r>
              <a:rPr lang="en-US" sz="2400" u="sng" dirty="0" smtClean="0">
                <a:solidFill>
                  <a:schemeClr val="tx1">
                    <a:lumMod val="95000"/>
                    <a:lumOff val="5000"/>
                  </a:schemeClr>
                </a:solidFill>
                <a:latin typeface="Segoe UI" panose="020B0502040204020203" pitchFamily="34" charset="0"/>
                <a:cs typeface="Segoe UI" panose="020B0502040204020203" pitchFamily="34" charset="0"/>
              </a:rPr>
              <a:t>We </a:t>
            </a:r>
            <a:r>
              <a:rPr lang="en-US" sz="2400" u="sng" dirty="0">
                <a:solidFill>
                  <a:schemeClr val="tx1">
                    <a:lumMod val="95000"/>
                    <a:lumOff val="5000"/>
                  </a:schemeClr>
                </a:solidFill>
                <a:latin typeface="Segoe UI" panose="020B0502040204020203" pitchFamily="34" charset="0"/>
                <a:cs typeface="Segoe UI" panose="020B0502040204020203" pitchFamily="34" charset="0"/>
              </a:rPr>
              <a:t>recommend downloading the “Scope of Work Template” from the Division of Purchasing website, you can find it </a:t>
            </a:r>
            <a:r>
              <a:rPr lang="en-US" sz="2400" u="sng" dirty="0">
                <a:solidFill>
                  <a:schemeClr val="tx1">
                    <a:lumMod val="95000"/>
                    <a:lumOff val="5000"/>
                  </a:schemeClr>
                </a:solidFill>
                <a:latin typeface="Segoe UI" panose="020B0502040204020203" pitchFamily="34" charset="0"/>
                <a:cs typeface="Segoe UI" panose="020B0502040204020203" pitchFamily="34" charset="0"/>
                <a:hlinkClick r:id="rId2"/>
              </a:rPr>
              <a:t>here</a:t>
            </a:r>
            <a:r>
              <a:rPr lang="en-US" sz="2400" u="sng" dirty="0">
                <a:solidFill>
                  <a:schemeClr val="tx1">
                    <a:lumMod val="95000"/>
                    <a:lumOff val="5000"/>
                  </a:schemeClr>
                </a:solidFill>
                <a:latin typeface="Segoe UI" panose="020B0502040204020203" pitchFamily="34" charset="0"/>
                <a:cs typeface="Segoe UI" panose="020B0502040204020203" pitchFamily="34" charset="0"/>
              </a:rPr>
              <a:t>. </a:t>
            </a:r>
          </a:p>
          <a:p>
            <a:pPr lvl="1">
              <a:lnSpc>
                <a:spcPct val="100000"/>
              </a:lnSpc>
            </a:pPr>
            <a:r>
              <a:rPr lang="en-US" sz="2400" dirty="0" smtClean="0">
                <a:solidFill>
                  <a:schemeClr val="tx1">
                    <a:lumMod val="95000"/>
                    <a:lumOff val="5000"/>
                  </a:schemeClr>
                </a:solidFill>
                <a:latin typeface="Segoe UI" panose="020B0502040204020203" pitchFamily="34" charset="0"/>
                <a:cs typeface="Segoe UI" panose="020B0502040204020203" pitchFamily="34" charset="0"/>
              </a:rPr>
              <a:t>It’s a great tool that can be used all on it’s own.</a:t>
            </a:r>
            <a:endParaRPr lang="en-US" sz="2400" dirty="0">
              <a:solidFill>
                <a:schemeClr val="tx1">
                  <a:lumMod val="95000"/>
                  <a:lumOff val="5000"/>
                </a:schemeClr>
              </a:solidFill>
              <a:latin typeface="Segoe UI" panose="020B0502040204020203" pitchFamily="34" charset="0"/>
              <a:cs typeface="Segoe UI" panose="020B0502040204020203" pitchFamily="34" charset="0"/>
            </a:endParaRPr>
          </a:p>
          <a:p>
            <a:pPr lvl="1">
              <a:lnSpc>
                <a:spcPct val="100000"/>
              </a:lnSpc>
            </a:pPr>
            <a:r>
              <a:rPr lang="en-US" sz="2400" dirty="0" smtClean="0">
                <a:solidFill>
                  <a:schemeClr val="tx1">
                    <a:lumMod val="95000"/>
                    <a:lumOff val="5000"/>
                  </a:schemeClr>
                </a:solidFill>
                <a:latin typeface="Segoe UI" panose="020B0502040204020203" pitchFamily="34" charset="0"/>
                <a:cs typeface="Segoe UI" panose="020B0502040204020203" pitchFamily="34" charset="0"/>
              </a:rPr>
              <a:t>When used in conjunction with these slides you should have everything that you need.</a:t>
            </a:r>
          </a:p>
          <a:p>
            <a:pPr lvl="1">
              <a:lnSpc>
                <a:spcPct val="100000"/>
              </a:lnSpc>
            </a:pPr>
            <a:r>
              <a:rPr lang="en-US" sz="2400" b="1" dirty="0" smtClean="0">
                <a:solidFill>
                  <a:schemeClr val="tx1">
                    <a:lumMod val="95000"/>
                    <a:lumOff val="5000"/>
                  </a:schemeClr>
                </a:solidFill>
                <a:latin typeface="Segoe UI" panose="020B0502040204020203" pitchFamily="34" charset="0"/>
                <a:cs typeface="Segoe UI" panose="020B0502040204020203" pitchFamily="34" charset="0"/>
              </a:rPr>
              <a:t>Note</a:t>
            </a:r>
            <a:r>
              <a:rPr lang="en-US" sz="2400" dirty="0" smtClean="0">
                <a:solidFill>
                  <a:schemeClr val="tx1">
                    <a:lumMod val="95000"/>
                    <a:lumOff val="5000"/>
                  </a:schemeClr>
                </a:solidFill>
                <a:latin typeface="Segoe UI" panose="020B0502040204020203" pitchFamily="34" charset="0"/>
                <a:cs typeface="Segoe UI" panose="020B0502040204020203" pitchFamily="34" charset="0"/>
              </a:rPr>
              <a:t>: These slides refer to scope of work and specifications interchangeably. Consider them the same thing for purposes of drafting what you need to draft. </a:t>
            </a:r>
            <a:endParaRPr lang="en-US" sz="2400" dirty="0" smtClean="0">
              <a:solidFill>
                <a:schemeClr val="tx1">
                  <a:lumMod val="95000"/>
                  <a:lumOff val="5000"/>
                </a:schemeClr>
              </a:solidFill>
              <a:latin typeface="Segoe UI" panose="020B0502040204020203" pitchFamily="34" charset="0"/>
              <a:cs typeface="Segoe UI" panose="020B0502040204020203" pitchFamily="34" charset="0"/>
            </a:endParaRPr>
          </a:p>
          <a:p>
            <a:pPr marL="960120" lvl="2" indent="0">
              <a:buNone/>
            </a:pPr>
            <a:endParaRPr lang="en-US" dirty="0" smtClean="0">
              <a:solidFill>
                <a:schemeClr val="tx1">
                  <a:lumMod val="95000"/>
                  <a:lumOff val="5000"/>
                </a:schemeClr>
              </a:solidFill>
              <a:latin typeface="Segoe UI" panose="020B0502040204020203" pitchFamily="34" charset="0"/>
              <a:cs typeface="Segoe UI" panose="020B0502040204020203" pitchFamily="34" charset="0"/>
            </a:endParaRPr>
          </a:p>
          <a:p>
            <a:endParaRPr lang="en-US" dirty="0"/>
          </a:p>
        </p:txBody>
      </p:sp>
    </p:spTree>
    <p:extLst>
      <p:ext uri="{BB962C8B-B14F-4D97-AF65-F5344CB8AC3E}">
        <p14:creationId xmlns:p14="http://schemas.microsoft.com/office/powerpoint/2010/main" val="31891180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8" y="390526"/>
            <a:ext cx="7428042" cy="752474"/>
          </a:xfrm>
        </p:spPr>
        <p:txBody>
          <a:bodyPr>
            <a:normAutofit/>
          </a:bodyPr>
          <a:lstStyle/>
          <a:p>
            <a:r>
              <a:rPr lang="en-US" dirty="0" smtClean="0"/>
              <a:t>Writing Specifications – Let’s be Clear</a:t>
            </a:r>
            <a:endParaRPr lang="en-US" dirty="0"/>
          </a:p>
        </p:txBody>
      </p:sp>
      <p:sp>
        <p:nvSpPr>
          <p:cNvPr id="3" name="Content Placeholder 2"/>
          <p:cNvSpPr>
            <a:spLocks noGrp="1"/>
          </p:cNvSpPr>
          <p:nvPr>
            <p:ph idx="1"/>
          </p:nvPr>
        </p:nvSpPr>
        <p:spPr/>
        <p:txBody>
          <a:bodyPr>
            <a:normAutofit fontScale="32500" lnSpcReduction="20000"/>
          </a:bodyPr>
          <a:lstStyle/>
          <a:p>
            <a:endParaRPr lang="en-US" sz="2800" dirty="0" smtClean="0"/>
          </a:p>
          <a:p>
            <a:endParaRPr lang="en-US" sz="2800" dirty="0" smtClean="0"/>
          </a:p>
          <a:p>
            <a:endParaRPr lang="en-US" sz="2800" dirty="0" smtClean="0"/>
          </a:p>
          <a:p>
            <a:r>
              <a:rPr lang="en-US" sz="8600" dirty="0" smtClean="0"/>
              <a:t>Specifications should be written clearly, concisely, consistently, and precisely, using </a:t>
            </a:r>
            <a:r>
              <a:rPr lang="en-US" sz="8600" dirty="0" smtClean="0">
                <a:solidFill>
                  <a:srgbClr val="115FA4"/>
                </a:solidFill>
              </a:rPr>
              <a:t>plain language</a:t>
            </a:r>
            <a:r>
              <a:rPr lang="en-US" sz="8600" dirty="0" smtClean="0"/>
              <a:t>.</a:t>
            </a:r>
          </a:p>
          <a:p>
            <a:r>
              <a:rPr lang="en-US" sz="8600" dirty="0" smtClean="0"/>
              <a:t>Don’t use big fancy words, you are not trying to impress a college professor.</a:t>
            </a:r>
          </a:p>
          <a:p>
            <a:r>
              <a:rPr lang="en-US" sz="8600" dirty="0" smtClean="0"/>
              <a:t>Avoid run-on sentences and use proper grammar.</a:t>
            </a:r>
          </a:p>
          <a:p>
            <a:r>
              <a:rPr lang="en-US" sz="8600" dirty="0" smtClean="0"/>
              <a:t>Break the cycle! It doesn’t need to “sound official” with legalese or bureaucratic language.</a:t>
            </a:r>
          </a:p>
          <a:p>
            <a:r>
              <a:rPr lang="en-US" sz="8600" dirty="0" smtClean="0"/>
              <a:t>Say it once – repeating information in a solicitation inherently invites ambiguity.</a:t>
            </a:r>
          </a:p>
          <a:p>
            <a:r>
              <a:rPr lang="en-US" sz="8600" dirty="0" smtClean="0"/>
              <a:t>Minimize multiple interpretations</a:t>
            </a:r>
          </a:p>
          <a:p>
            <a:endParaRPr lang="en-US" sz="2800" dirty="0" smtClean="0"/>
          </a:p>
          <a:p>
            <a:endParaRPr lang="en-US" sz="2800" dirty="0" smtClean="0"/>
          </a:p>
          <a:p>
            <a:pPr lvl="1"/>
            <a:endParaRPr lang="en-US" dirty="0"/>
          </a:p>
          <a:p>
            <a:endParaRPr lang="en-US" dirty="0"/>
          </a:p>
        </p:txBody>
      </p:sp>
    </p:spTree>
    <p:extLst>
      <p:ext uri="{BB962C8B-B14F-4D97-AF65-F5344CB8AC3E}">
        <p14:creationId xmlns:p14="http://schemas.microsoft.com/office/powerpoint/2010/main" val="25462534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8" y="390526"/>
            <a:ext cx="8072476" cy="752474"/>
          </a:xfrm>
        </p:spPr>
        <p:txBody>
          <a:bodyPr>
            <a:normAutofit fontScale="90000"/>
          </a:bodyPr>
          <a:lstStyle/>
          <a:p>
            <a:r>
              <a:rPr lang="en-US" dirty="0" smtClean="0"/>
              <a:t>Plain Language – Less Words Less Confusion</a:t>
            </a:r>
            <a:endParaRPr lang="en-US" dirty="0"/>
          </a:p>
        </p:txBody>
      </p:sp>
      <p:sp>
        <p:nvSpPr>
          <p:cNvPr id="3" name="Content Placeholder 2"/>
          <p:cNvSpPr>
            <a:spLocks noGrp="1"/>
          </p:cNvSpPr>
          <p:nvPr>
            <p:ph idx="1"/>
          </p:nvPr>
        </p:nvSpPr>
        <p:spPr/>
        <p:txBody>
          <a:bodyPr>
            <a:normAutofit fontScale="85000" lnSpcReduction="20000"/>
          </a:bodyPr>
          <a:lstStyle/>
          <a:p>
            <a:endParaRPr lang="en-US" sz="2800" dirty="0" smtClean="0"/>
          </a:p>
          <a:p>
            <a:endParaRPr lang="en-US" sz="2800" dirty="0" smtClean="0"/>
          </a:p>
          <a:p>
            <a:endParaRPr lang="en-US" sz="2800" dirty="0" smtClean="0"/>
          </a:p>
          <a:p>
            <a:r>
              <a:rPr lang="en-US" sz="4500" dirty="0" smtClean="0"/>
              <a:t>Before: “When </a:t>
            </a:r>
            <a:r>
              <a:rPr lang="en-US" sz="4500" dirty="0"/>
              <a:t>the process of freeing a vehicle that has been stuck results in ruts or holes, the operator will fill the rut or hole created by such activity before removing the vehicle from the immediate area</a:t>
            </a:r>
            <a:r>
              <a:rPr lang="en-US" sz="4500" dirty="0" smtClean="0"/>
              <a:t>.”</a:t>
            </a:r>
          </a:p>
          <a:p>
            <a:endParaRPr lang="en-US" sz="4500" dirty="0" smtClean="0"/>
          </a:p>
          <a:p>
            <a:r>
              <a:rPr lang="en-US" sz="4500" dirty="0" smtClean="0"/>
              <a:t>After: “If </a:t>
            </a:r>
            <a:r>
              <a:rPr lang="en-US" sz="4500" dirty="0"/>
              <a:t>you make a hole while freeing a stuck vehicle, you must fill the hole before you drive away</a:t>
            </a:r>
            <a:r>
              <a:rPr lang="en-US" sz="4500" dirty="0" smtClean="0"/>
              <a:t>.”</a:t>
            </a:r>
          </a:p>
          <a:p>
            <a:pPr marL="0" indent="0">
              <a:buNone/>
            </a:pPr>
            <a:endParaRPr lang="en-US" sz="2800" dirty="0" smtClean="0"/>
          </a:p>
          <a:p>
            <a:pPr lvl="1"/>
            <a:endParaRPr lang="en-US" dirty="0"/>
          </a:p>
          <a:p>
            <a:endParaRPr lang="en-US" dirty="0"/>
          </a:p>
        </p:txBody>
      </p:sp>
    </p:spTree>
    <p:extLst>
      <p:ext uri="{BB962C8B-B14F-4D97-AF65-F5344CB8AC3E}">
        <p14:creationId xmlns:p14="http://schemas.microsoft.com/office/powerpoint/2010/main" val="41272530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8" y="390526"/>
            <a:ext cx="8072476" cy="752474"/>
          </a:xfrm>
        </p:spPr>
        <p:txBody>
          <a:bodyPr>
            <a:normAutofit/>
          </a:bodyPr>
          <a:lstStyle/>
          <a:p>
            <a:r>
              <a:rPr lang="en-US" dirty="0" smtClean="0"/>
              <a:t>Steps for Developing Specifications</a:t>
            </a:r>
            <a:endParaRPr lang="en-US" dirty="0"/>
          </a:p>
        </p:txBody>
      </p:sp>
      <p:sp>
        <p:nvSpPr>
          <p:cNvPr id="3" name="Content Placeholder 2"/>
          <p:cNvSpPr>
            <a:spLocks noGrp="1"/>
          </p:cNvSpPr>
          <p:nvPr>
            <p:ph idx="1"/>
          </p:nvPr>
        </p:nvSpPr>
        <p:spPr/>
        <p:txBody>
          <a:bodyPr>
            <a:normAutofit fontScale="25000" lnSpcReduction="20000"/>
          </a:bodyPr>
          <a:lstStyle/>
          <a:p>
            <a:endParaRPr lang="en-US" sz="2800" dirty="0" smtClean="0"/>
          </a:p>
          <a:p>
            <a:endParaRPr lang="en-US" sz="2800" dirty="0" smtClean="0"/>
          </a:p>
          <a:p>
            <a:endParaRPr lang="en-US" sz="2800" dirty="0" smtClean="0"/>
          </a:p>
          <a:p>
            <a:r>
              <a:rPr lang="en-US" sz="8800" dirty="0" smtClean="0"/>
              <a:t>Meet with end users, stakeholders, evaluation committee, etc. to understand needs. Get other people to buy in and then they can’t complain later!</a:t>
            </a:r>
          </a:p>
          <a:p>
            <a:r>
              <a:rPr lang="en-US" sz="8800" dirty="0" smtClean="0"/>
              <a:t>Consider conducting an RFI. Get feedback from the market players on what’s out there.</a:t>
            </a:r>
          </a:p>
          <a:p>
            <a:r>
              <a:rPr lang="en-US" sz="8800" dirty="0" smtClean="0"/>
              <a:t>Conduct research (we can help </a:t>
            </a:r>
            <a:r>
              <a:rPr lang="en-US" sz="8800" dirty="0" smtClean="0">
                <a:sym typeface="Wingdings" panose="05000000000000000000" pitchFamily="2" charset="2"/>
              </a:rPr>
              <a:t> </a:t>
            </a:r>
            <a:r>
              <a:rPr lang="en-US" sz="8800" dirty="0" err="1" smtClean="0">
                <a:sym typeface="Wingdings" panose="05000000000000000000" pitchFamily="2" charset="2"/>
              </a:rPr>
              <a:t>ProcurementIQ</a:t>
            </a:r>
            <a:r>
              <a:rPr lang="en-US" sz="8800" dirty="0" smtClean="0">
                <a:sym typeface="Wingdings" panose="05000000000000000000" pitchFamily="2" charset="2"/>
              </a:rPr>
              <a:t>, </a:t>
            </a:r>
            <a:r>
              <a:rPr lang="en-US" sz="8800" dirty="0" err="1" smtClean="0">
                <a:sym typeface="Wingdings" panose="05000000000000000000" pitchFamily="2" charset="2"/>
              </a:rPr>
              <a:t>GovWIN</a:t>
            </a:r>
            <a:r>
              <a:rPr lang="en-US" sz="8800" dirty="0" smtClean="0">
                <a:sym typeface="Wingdings" panose="05000000000000000000" pitchFamily="2" charset="2"/>
              </a:rPr>
              <a:t>)</a:t>
            </a:r>
          </a:p>
          <a:p>
            <a:r>
              <a:rPr lang="en-US" sz="8800" dirty="0" smtClean="0">
                <a:sym typeface="Wingdings" panose="05000000000000000000" pitchFamily="2" charset="2"/>
              </a:rPr>
              <a:t>Conduct a business analysis to help identify what you really need. It’s not just about the procurement item, your current business practices may need to change too.</a:t>
            </a:r>
          </a:p>
          <a:p>
            <a:r>
              <a:rPr lang="en-US" sz="8800" dirty="0" smtClean="0">
                <a:sym typeface="Wingdings" panose="05000000000000000000" pitchFamily="2" charset="2"/>
              </a:rPr>
              <a:t>Use the type of specification (functional, performance, design) that makes sense for your needs.</a:t>
            </a:r>
          </a:p>
          <a:p>
            <a:r>
              <a:rPr lang="en-US" sz="8800" dirty="0" smtClean="0">
                <a:sym typeface="Wingdings" panose="05000000000000000000" pitchFamily="2" charset="2"/>
              </a:rPr>
              <a:t>Have your specifications reviewed by someone else. You think you are being clear but… you aren’t.</a:t>
            </a:r>
            <a:endParaRPr lang="en-US" sz="8800" dirty="0" smtClean="0"/>
          </a:p>
          <a:p>
            <a:r>
              <a:rPr lang="en-US" sz="8800" dirty="0" smtClean="0"/>
              <a:t>Focus on accurately describing the need/purpose of your specifications and solicitation. </a:t>
            </a:r>
          </a:p>
          <a:p>
            <a:r>
              <a:rPr lang="en-US" sz="8800" dirty="0" smtClean="0"/>
              <a:t>Don’t create arbitrary requirements (especially in a re-solicitation, make sure it’s relevant!) </a:t>
            </a:r>
          </a:p>
          <a:p>
            <a:r>
              <a:rPr lang="en-US" sz="8800" dirty="0" smtClean="0"/>
              <a:t>When appropriate leverage vendor expertise and allow for multiple solutions.</a:t>
            </a:r>
          </a:p>
          <a:p>
            <a:endParaRPr lang="en-US" sz="2800" dirty="0" smtClean="0"/>
          </a:p>
          <a:p>
            <a:pPr lvl="1"/>
            <a:endParaRPr lang="en-US" dirty="0"/>
          </a:p>
          <a:p>
            <a:endParaRPr lang="en-US" dirty="0"/>
          </a:p>
        </p:txBody>
      </p:sp>
    </p:spTree>
    <p:extLst>
      <p:ext uri="{BB962C8B-B14F-4D97-AF65-F5344CB8AC3E}">
        <p14:creationId xmlns:p14="http://schemas.microsoft.com/office/powerpoint/2010/main" val="30939164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8" y="390526"/>
            <a:ext cx="8072476" cy="752474"/>
          </a:xfrm>
        </p:spPr>
        <p:txBody>
          <a:bodyPr>
            <a:normAutofit fontScale="90000"/>
          </a:bodyPr>
          <a:lstStyle/>
          <a:p>
            <a:r>
              <a:rPr lang="en-US" dirty="0" smtClean="0"/>
              <a:t>Bad Specifics Undermine the Purpose of the Procurement Code</a:t>
            </a:r>
            <a:endParaRPr lang="en-US" dirty="0"/>
          </a:p>
        </p:txBody>
      </p:sp>
      <p:sp>
        <p:nvSpPr>
          <p:cNvPr id="3" name="Content Placeholder 2"/>
          <p:cNvSpPr>
            <a:spLocks noGrp="1"/>
          </p:cNvSpPr>
          <p:nvPr>
            <p:ph idx="1"/>
          </p:nvPr>
        </p:nvSpPr>
        <p:spPr/>
        <p:txBody>
          <a:bodyPr>
            <a:normAutofit fontScale="62500" lnSpcReduction="20000"/>
          </a:bodyPr>
          <a:lstStyle/>
          <a:p>
            <a:endParaRPr lang="en-US" sz="2800" dirty="0" smtClean="0"/>
          </a:p>
          <a:p>
            <a:r>
              <a:rPr lang="en-US" sz="4500" dirty="0" smtClean="0"/>
              <a:t>Have you ever had a vendor who gets frustrated reading your solicitation? Venting in the Q&amp;A Board?</a:t>
            </a:r>
          </a:p>
          <a:p>
            <a:r>
              <a:rPr lang="en-US" sz="4500" dirty="0" smtClean="0"/>
              <a:t>Bad specifications can result in vendors who read the specifications and think “well they just want so and so to win this…” or “that’s obviously written for so and so” and they may not respond or take a lot less time than they normally would to respond.</a:t>
            </a:r>
          </a:p>
          <a:p>
            <a:r>
              <a:rPr lang="en-US" sz="4500" dirty="0" smtClean="0"/>
              <a:t>Don’t just repeat what has been before. Our job isn’t to ensure the same contractor jumps through the hoops every 5 years to get their next 5 year contract.</a:t>
            </a:r>
          </a:p>
          <a:p>
            <a:r>
              <a:rPr lang="en-US" sz="4500" dirty="0" smtClean="0"/>
              <a:t>Protests!? Don’t write specs that are so bad you get officially and administratively called out for it in writing.</a:t>
            </a:r>
          </a:p>
          <a:p>
            <a:pPr lvl="1"/>
            <a:endParaRPr lang="en-US" dirty="0"/>
          </a:p>
          <a:p>
            <a:endParaRPr lang="en-US" dirty="0"/>
          </a:p>
        </p:txBody>
      </p:sp>
    </p:spTree>
    <p:extLst>
      <p:ext uri="{BB962C8B-B14F-4D97-AF65-F5344CB8AC3E}">
        <p14:creationId xmlns:p14="http://schemas.microsoft.com/office/powerpoint/2010/main" val="6126971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8" y="390526"/>
            <a:ext cx="8072476" cy="752474"/>
          </a:xfrm>
        </p:spPr>
        <p:txBody>
          <a:bodyPr>
            <a:normAutofit fontScale="90000"/>
          </a:bodyPr>
          <a:lstStyle/>
          <a:p>
            <a:r>
              <a:rPr lang="en-US" dirty="0" smtClean="0"/>
              <a:t>Good Specifications Promote Competition</a:t>
            </a:r>
            <a:endParaRPr lang="en-US" dirty="0"/>
          </a:p>
        </p:txBody>
      </p:sp>
      <p:sp>
        <p:nvSpPr>
          <p:cNvPr id="3" name="Content Placeholder 2"/>
          <p:cNvSpPr>
            <a:spLocks noGrp="1"/>
          </p:cNvSpPr>
          <p:nvPr>
            <p:ph idx="1"/>
          </p:nvPr>
        </p:nvSpPr>
        <p:spPr/>
        <p:txBody>
          <a:bodyPr>
            <a:normAutofit fontScale="25000" lnSpcReduction="20000"/>
          </a:bodyPr>
          <a:lstStyle/>
          <a:p>
            <a:endParaRPr lang="en-US" sz="2800" dirty="0" smtClean="0"/>
          </a:p>
          <a:p>
            <a:r>
              <a:rPr lang="en-US" sz="12000" dirty="0" smtClean="0"/>
              <a:t>Well-written specifications allow suppliers to easily read and understand what is needed. Specifications should encourage suppliers to respond and maximize competition. </a:t>
            </a:r>
          </a:p>
          <a:p>
            <a:r>
              <a:rPr lang="en-US" sz="12000" dirty="0" smtClean="0"/>
              <a:t>More responses = good. This increases the likelihood an agency will get a procurement item that achieves the objectives of the procurement.</a:t>
            </a:r>
          </a:p>
          <a:p>
            <a:r>
              <a:rPr lang="en-US" sz="12000" dirty="0" smtClean="0"/>
              <a:t>Put yourself in the vendors shoes. Don’t hide the ball and think about how your specifications can be perceived. </a:t>
            </a:r>
          </a:p>
          <a:p>
            <a:r>
              <a:rPr lang="en-US" sz="12000" dirty="0" smtClean="0"/>
              <a:t>Everything should be done to promote fair competition, not geared towards getting a specific item or vendor.</a:t>
            </a:r>
          </a:p>
          <a:p>
            <a:r>
              <a:rPr lang="en-US" sz="12000" dirty="0" smtClean="0"/>
              <a:t>Keep the purpose of the Procurement Code close to your heart! &lt;3</a:t>
            </a:r>
          </a:p>
          <a:p>
            <a:endParaRPr lang="en-US" sz="2800" dirty="0" smtClean="0"/>
          </a:p>
          <a:p>
            <a:pPr lvl="1"/>
            <a:endParaRPr lang="en-US" dirty="0"/>
          </a:p>
          <a:p>
            <a:endParaRPr lang="en-US" dirty="0"/>
          </a:p>
        </p:txBody>
      </p:sp>
    </p:spTree>
    <p:extLst>
      <p:ext uri="{BB962C8B-B14F-4D97-AF65-F5344CB8AC3E}">
        <p14:creationId xmlns:p14="http://schemas.microsoft.com/office/powerpoint/2010/main" val="6537698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Specifications – Purpose</a:t>
            </a:r>
            <a:endParaRPr lang="en-US" dirty="0"/>
          </a:p>
        </p:txBody>
      </p:sp>
      <p:sp>
        <p:nvSpPr>
          <p:cNvPr id="3" name="Content Placeholder 2"/>
          <p:cNvSpPr>
            <a:spLocks noGrp="1"/>
          </p:cNvSpPr>
          <p:nvPr>
            <p:ph idx="1"/>
          </p:nvPr>
        </p:nvSpPr>
        <p:spPr/>
        <p:txBody>
          <a:bodyPr>
            <a:normAutofit/>
          </a:bodyPr>
          <a:lstStyle/>
          <a:p>
            <a:r>
              <a:rPr lang="en-US" sz="2300" dirty="0" smtClean="0"/>
              <a:t>Promote </a:t>
            </a:r>
            <a:r>
              <a:rPr lang="en-US" sz="2300" dirty="0" smtClean="0"/>
              <a:t>overall economy</a:t>
            </a:r>
          </a:p>
          <a:p>
            <a:r>
              <a:rPr lang="en-US" sz="2300" dirty="0" smtClean="0"/>
              <a:t>Best use for purposes intended</a:t>
            </a:r>
          </a:p>
          <a:p>
            <a:r>
              <a:rPr lang="en-US" sz="2300" dirty="0" smtClean="0"/>
              <a:t>Encourage </a:t>
            </a:r>
            <a:r>
              <a:rPr lang="en-US" sz="2300" dirty="0" smtClean="0"/>
              <a:t>Competition</a:t>
            </a:r>
            <a:endParaRPr lang="en-US" sz="2300" dirty="0"/>
          </a:p>
          <a:p>
            <a:r>
              <a:rPr lang="en-US" sz="2300" u="sng" dirty="0" smtClean="0"/>
              <a:t>Cannot</a:t>
            </a:r>
            <a:r>
              <a:rPr lang="en-US" sz="2300" dirty="0" smtClean="0"/>
              <a:t> be unduly </a:t>
            </a:r>
            <a:r>
              <a:rPr lang="en-US" sz="2300" dirty="0" smtClean="0"/>
              <a:t>restrictive</a:t>
            </a:r>
          </a:p>
          <a:p>
            <a:pPr marL="0" indent="0">
              <a:buNone/>
            </a:pPr>
            <a:endParaRPr lang="en-US" sz="2300" dirty="0"/>
          </a:p>
          <a:p>
            <a:pPr marL="0" indent="0">
              <a:buNone/>
            </a:pPr>
            <a:r>
              <a:rPr lang="en-US" sz="2300" dirty="0" smtClean="0"/>
              <a:t>UCA 63G-6a-111</a:t>
            </a:r>
          </a:p>
        </p:txBody>
      </p:sp>
    </p:spTree>
    <p:extLst>
      <p:ext uri="{BB962C8B-B14F-4D97-AF65-F5344CB8AC3E}">
        <p14:creationId xmlns:p14="http://schemas.microsoft.com/office/powerpoint/2010/main" val="36751448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8" y="390526"/>
            <a:ext cx="5938875" cy="852042"/>
          </a:xfrm>
        </p:spPr>
        <p:txBody>
          <a:bodyPr>
            <a:normAutofit fontScale="90000"/>
          </a:bodyPr>
          <a:lstStyle/>
          <a:p>
            <a:r>
              <a:rPr lang="en-US" dirty="0" smtClean="0"/>
              <a:t>Specifications – What are they?</a:t>
            </a:r>
            <a:endParaRPr lang="en-US" dirty="0"/>
          </a:p>
        </p:txBody>
      </p:sp>
      <p:sp>
        <p:nvSpPr>
          <p:cNvPr id="3" name="Content Placeholder 2"/>
          <p:cNvSpPr>
            <a:spLocks noGrp="1"/>
          </p:cNvSpPr>
          <p:nvPr>
            <p:ph idx="1"/>
          </p:nvPr>
        </p:nvSpPr>
        <p:spPr/>
        <p:txBody>
          <a:bodyPr>
            <a:normAutofit/>
          </a:bodyPr>
          <a:lstStyle/>
          <a:p>
            <a:r>
              <a:rPr lang="en-US" sz="2400" dirty="0" smtClean="0"/>
              <a:t>Describing physical or functional characteristics or nature of a procurement item </a:t>
            </a:r>
          </a:p>
          <a:p>
            <a:r>
              <a:rPr lang="en-US" sz="2400" dirty="0" smtClean="0"/>
              <a:t>Can include requirement for testing/inspecting item or preparing an item for delivery </a:t>
            </a:r>
            <a:r>
              <a:rPr lang="en-US" sz="2400" dirty="0"/>
              <a:t>(63G-6a-103(86))</a:t>
            </a:r>
          </a:p>
          <a:p>
            <a:endParaRPr lang="en-US" sz="2400" dirty="0"/>
          </a:p>
          <a:p>
            <a:r>
              <a:rPr lang="en-US" sz="2400" dirty="0" smtClean="0"/>
              <a:t>Types of Specifications (may be combined)</a:t>
            </a:r>
          </a:p>
          <a:p>
            <a:endParaRPr lang="en-US" sz="2400" dirty="0" smtClean="0"/>
          </a:p>
          <a:p>
            <a:pPr marL="960120" lvl="1" indent="-457200">
              <a:buFont typeface="+mj-lt"/>
              <a:buAutoNum type="arabicPeriod"/>
            </a:pPr>
            <a:r>
              <a:rPr lang="en-US" sz="2400" b="1" dirty="0" smtClean="0"/>
              <a:t>Functional</a:t>
            </a:r>
          </a:p>
          <a:p>
            <a:pPr marL="960120" lvl="1" indent="-457200">
              <a:buFont typeface="+mj-lt"/>
              <a:buAutoNum type="arabicPeriod"/>
            </a:pPr>
            <a:r>
              <a:rPr lang="en-US" sz="2400" b="1" dirty="0" smtClean="0"/>
              <a:t>Performance</a:t>
            </a:r>
          </a:p>
          <a:p>
            <a:pPr marL="960120" lvl="1" indent="-457200">
              <a:buFont typeface="+mj-lt"/>
              <a:buAutoNum type="arabicPeriod"/>
            </a:pPr>
            <a:r>
              <a:rPr lang="en-US" sz="2400" b="1" dirty="0" smtClean="0"/>
              <a:t>Design (Technical)</a:t>
            </a:r>
          </a:p>
        </p:txBody>
      </p:sp>
    </p:spTree>
    <p:extLst>
      <p:ext uri="{BB962C8B-B14F-4D97-AF65-F5344CB8AC3E}">
        <p14:creationId xmlns:p14="http://schemas.microsoft.com/office/powerpoint/2010/main" val="1153296733"/>
      </p:ext>
    </p:extLst>
  </p:cSld>
  <p:clrMapOvr>
    <a:masterClrMapping/>
  </p:clrMapOvr>
  <p:timing>
    <p:tnLst>
      <p:par>
        <p:cTn id="1" dur="indefinite" restart="never" nodeType="tmRoot"/>
      </p:par>
    </p:tnLst>
  </p:timing>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TM03457475[[fn=Frame]]</Template>
  <TotalTime>38451</TotalTime>
  <Words>1331</Words>
  <Application>Microsoft Office PowerPoint</Application>
  <PresentationFormat>Widescreen</PresentationFormat>
  <Paragraphs>134</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Corbel</vt:lpstr>
      <vt:lpstr>Segoe UI</vt:lpstr>
      <vt:lpstr>Segoe UI Black</vt:lpstr>
      <vt:lpstr>Segoe UI Light</vt:lpstr>
      <vt:lpstr>Wingdings</vt:lpstr>
      <vt:lpstr>Wingdings 2</vt:lpstr>
      <vt:lpstr>Frame</vt:lpstr>
      <vt:lpstr>Scope of Work Where to Begin</vt:lpstr>
      <vt:lpstr>Where to Begin</vt:lpstr>
      <vt:lpstr>Writing Specifications – Let’s be Clear</vt:lpstr>
      <vt:lpstr>Plain Language – Less Words Less Confusion</vt:lpstr>
      <vt:lpstr>Steps for Developing Specifications</vt:lpstr>
      <vt:lpstr>Bad Specifics Undermine the Purpose of the Procurement Code</vt:lpstr>
      <vt:lpstr>Good Specifications Promote Competition</vt:lpstr>
      <vt:lpstr>Specifications – Purpose</vt:lpstr>
      <vt:lpstr>Specifications – What are they?</vt:lpstr>
      <vt:lpstr>Functional Specifications</vt:lpstr>
      <vt:lpstr>Performance Specifications</vt:lpstr>
      <vt:lpstr>Design (Technical) Specifications</vt:lpstr>
      <vt:lpstr>Types of Specifications (wrap up)</vt:lpstr>
      <vt:lpstr>Using Brand Names in Specs</vt:lpstr>
      <vt:lpstr>Brand Names in Specs - How</vt:lpstr>
      <vt:lpstr>Brand Name or Equivalent</vt:lpstr>
      <vt:lpstr>Brand Names in Specs – Other Things to Know</vt:lpstr>
      <vt:lpstr>Thanks! - Resources</vt:lpstr>
    </vt:vector>
  </TitlesOfParts>
  <Company>State of Utah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Jessika Huhnke</dc:creator>
  <cp:lastModifiedBy>Rick Straw</cp:lastModifiedBy>
  <cp:revision>86</cp:revision>
  <dcterms:created xsi:type="dcterms:W3CDTF">2018-10-19T16:20:13Z</dcterms:created>
  <dcterms:modified xsi:type="dcterms:W3CDTF">2020-01-16T20:46:51Z</dcterms:modified>
</cp:coreProperties>
</file>